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256"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60" r:id="rId23"/>
  </p:sldIdLst>
  <p:sldSz cx="12192000" cy="6858000"/>
  <p:notesSz cx="6858000" cy="9144000"/>
  <p:defaultText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F708E9-6DF5-C27C-E113-1AED7373DA06}" name="M KK" initials="MK" userId="22a2c6be50caae2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F933C"/>
    <a:srgbClr val="416529"/>
    <a:srgbClr val="C5E0B2"/>
    <a:srgbClr val="E2F6EC"/>
    <a:srgbClr val="339966"/>
    <a:srgbClr val="FF5C29"/>
    <a:srgbClr val="006600"/>
    <a:srgbClr val="FFA589"/>
    <a:srgbClr val="FFD9CD"/>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Styl z motywem 1 — Ak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Styl z motywem 1 — Ak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A488322-F2BA-4B5B-9748-0D474271808F}" styleName="Styl pośredni 3 — Ak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Styl ciemny 1 — Ak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45"/>
    <p:restoredTop sz="94674"/>
  </p:normalViewPr>
  <p:slideViewPr>
    <p:cSldViewPr snapToGrid="0" snapToObjects="1">
      <p:cViewPr varScale="1">
        <p:scale>
          <a:sx n="75" d="100"/>
          <a:sy n="75" d="100"/>
        </p:scale>
        <p:origin x="922"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7EB80-4DD0-8B41-8A20-64CBF4480AB6}" type="datetimeFigureOut">
              <a:rPr lang="en-RU" smtClean="0"/>
              <a:t>02/21/2022</a:t>
            </a:fld>
            <a:endParaRPr lang="en-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34B2E-6361-2D4A-9D7E-18C77D8EEB2F}" type="slidenum">
              <a:rPr lang="en-RU" smtClean="0"/>
              <a:t>‹#›</a:t>
            </a:fld>
            <a:endParaRPr lang="en-RU"/>
          </a:p>
        </p:txBody>
      </p:sp>
    </p:spTree>
    <p:extLst>
      <p:ext uri="{BB962C8B-B14F-4D97-AF65-F5344CB8AC3E}">
        <p14:creationId xmlns:p14="http://schemas.microsoft.com/office/powerpoint/2010/main" val="235992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7F0872-BC6C-D64A-BBA0-2694829254B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E6AD71-46D5-9541-B8F8-6B81A7FB274F}"/>
              </a:ext>
            </a:extLst>
          </p:cNvPr>
          <p:cNvSpPr>
            <a:spLocks noGrp="1"/>
          </p:cNvSpPr>
          <p:nvPr>
            <p:ph type="ctrTitle"/>
          </p:nvPr>
        </p:nvSpPr>
        <p:spPr>
          <a:xfrm>
            <a:off x="1524000" y="2364251"/>
            <a:ext cx="6629400" cy="1859351"/>
          </a:xfrm>
        </p:spPr>
        <p:txBody>
          <a:bodyPr anchor="b"/>
          <a:lstStyle>
            <a:lvl1pPr algn="ctr">
              <a:defRPr sz="6000"/>
            </a:lvl1pPr>
          </a:lstStyle>
          <a:p>
            <a:r>
              <a:rPr lang="en-GB" dirty="0"/>
              <a:t>Click to edit Master title style</a:t>
            </a:r>
            <a:endParaRPr lang="en-RU" dirty="0"/>
          </a:p>
        </p:txBody>
      </p:sp>
      <p:sp>
        <p:nvSpPr>
          <p:cNvPr id="3" name="Subtitle 2">
            <a:extLst>
              <a:ext uri="{FF2B5EF4-FFF2-40B4-BE49-F238E27FC236}">
                <a16:creationId xmlns:a16="http://schemas.microsoft.com/office/drawing/2014/main" id="{123D08AF-93F1-7A49-9663-3CAB7FA28C0B}"/>
              </a:ext>
            </a:extLst>
          </p:cNvPr>
          <p:cNvSpPr>
            <a:spLocks noGrp="1"/>
          </p:cNvSpPr>
          <p:nvPr>
            <p:ph type="subTitle" idx="1"/>
          </p:nvPr>
        </p:nvSpPr>
        <p:spPr>
          <a:xfrm>
            <a:off x="1524000" y="4360127"/>
            <a:ext cx="7753815" cy="117645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RU" dirty="0"/>
          </a:p>
        </p:txBody>
      </p:sp>
      <p:sp>
        <p:nvSpPr>
          <p:cNvPr id="4" name="Date Placeholder 3">
            <a:extLst>
              <a:ext uri="{FF2B5EF4-FFF2-40B4-BE49-F238E27FC236}">
                <a16:creationId xmlns:a16="http://schemas.microsoft.com/office/drawing/2014/main" id="{1784F849-D494-8941-B76B-C011E171C709}"/>
              </a:ext>
            </a:extLst>
          </p:cNvPr>
          <p:cNvSpPr>
            <a:spLocks noGrp="1"/>
          </p:cNvSpPr>
          <p:nvPr>
            <p:ph type="dt" sz="half" idx="10"/>
          </p:nvPr>
        </p:nvSpPr>
        <p:spPr/>
        <p:txBody>
          <a:bodyPr/>
          <a:lstStyle/>
          <a:p>
            <a:fld id="{D3968647-4381-2044-A885-9FDDA139EB27}" type="datetime1">
              <a:rPr lang="ru-RU" smtClean="0"/>
              <a:t>21.02.2022</a:t>
            </a:fld>
            <a:endParaRPr lang="en-RU"/>
          </a:p>
        </p:txBody>
      </p:sp>
      <p:sp>
        <p:nvSpPr>
          <p:cNvPr id="5" name="Footer Placeholder 4">
            <a:extLst>
              <a:ext uri="{FF2B5EF4-FFF2-40B4-BE49-F238E27FC236}">
                <a16:creationId xmlns:a16="http://schemas.microsoft.com/office/drawing/2014/main" id="{74360DBD-D8BF-AB41-BF0C-796A63D11D00}"/>
              </a:ext>
            </a:extLst>
          </p:cNvPr>
          <p:cNvSpPr>
            <a:spLocks noGrp="1"/>
          </p:cNvSpPr>
          <p:nvPr>
            <p:ph type="ftr" sz="quarter" idx="11"/>
          </p:nvPr>
        </p:nvSpPr>
        <p:spPr>
          <a:xfrm>
            <a:off x="2304584" y="6356350"/>
            <a:ext cx="7753816" cy="365125"/>
          </a:xfrm>
        </p:spPr>
        <p:txBody>
          <a:bodyPr/>
          <a:lstStyle/>
          <a:p>
            <a:r>
              <a:rPr lang="en-GB" dirty="0"/>
              <a:t>V </a:t>
            </a:r>
            <a:r>
              <a:rPr lang="ru-RU" dirty="0"/>
              <a:t>Международная конференция Ягоды России 2022</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20783146-59FB-1846-A868-E365165175A9}"/>
              </a:ext>
            </a:extLst>
          </p:cNvPr>
          <p:cNvSpPr>
            <a:spLocks noGrp="1"/>
          </p:cNvSpPr>
          <p:nvPr>
            <p:ph type="sldNum" sz="quarter" idx="12"/>
          </p:nvPr>
        </p:nvSpPr>
        <p:spPr>
          <a:xfrm>
            <a:off x="11463454" y="6356350"/>
            <a:ext cx="574288" cy="365125"/>
          </a:xfrm>
        </p:spPr>
        <p:txBody>
          <a:bodyPr/>
          <a:lstStyle/>
          <a:p>
            <a:fld id="{A9EF7520-39D1-9441-8AAA-83801A63571E}" type="slidenum">
              <a:rPr lang="en-RU" smtClean="0"/>
              <a:t>‹#›</a:t>
            </a:fld>
            <a:endParaRPr lang="en-RU" dirty="0"/>
          </a:p>
        </p:txBody>
      </p:sp>
    </p:spTree>
    <p:extLst>
      <p:ext uri="{BB962C8B-B14F-4D97-AF65-F5344CB8AC3E}">
        <p14:creationId xmlns:p14="http://schemas.microsoft.com/office/powerpoint/2010/main" val="4228808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9E374-D238-8747-B05B-D24659E52078}"/>
              </a:ext>
            </a:extLst>
          </p:cNvPr>
          <p:cNvSpPr>
            <a:spLocks noGrp="1"/>
          </p:cNvSpPr>
          <p:nvPr>
            <p:ph type="title"/>
          </p:nvPr>
        </p:nvSpPr>
        <p:spPr>
          <a:xfrm>
            <a:off x="1260088" y="365125"/>
            <a:ext cx="9601200" cy="1325563"/>
          </a:xfrm>
        </p:spPr>
        <p:txBody>
          <a:bodyPr/>
          <a:lstStyle/>
          <a:p>
            <a:r>
              <a:rPr lang="en-GB"/>
              <a:t>Click to edit Master title style</a:t>
            </a:r>
            <a:endParaRPr lang="en-RU"/>
          </a:p>
        </p:txBody>
      </p:sp>
      <p:sp>
        <p:nvSpPr>
          <p:cNvPr id="3" name="Vertical Text Placeholder 2">
            <a:extLst>
              <a:ext uri="{FF2B5EF4-FFF2-40B4-BE49-F238E27FC236}">
                <a16:creationId xmlns:a16="http://schemas.microsoft.com/office/drawing/2014/main" id="{27D3A204-357B-944A-AA20-04E177C9DC34}"/>
              </a:ext>
            </a:extLst>
          </p:cNvPr>
          <p:cNvSpPr>
            <a:spLocks noGrp="1"/>
          </p:cNvSpPr>
          <p:nvPr>
            <p:ph type="body" orient="vert" idx="1"/>
          </p:nvPr>
        </p:nvSpPr>
        <p:spPr>
          <a:xfrm>
            <a:off x="1260088" y="1825625"/>
            <a:ext cx="9601200" cy="4039916"/>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4" name="Date Placeholder 3">
            <a:extLst>
              <a:ext uri="{FF2B5EF4-FFF2-40B4-BE49-F238E27FC236}">
                <a16:creationId xmlns:a16="http://schemas.microsoft.com/office/drawing/2014/main" id="{4C7D231A-D7F2-CC45-A06E-1EEA92B4306F}"/>
              </a:ext>
            </a:extLst>
          </p:cNvPr>
          <p:cNvSpPr>
            <a:spLocks noGrp="1"/>
          </p:cNvSpPr>
          <p:nvPr>
            <p:ph type="dt" sz="half" idx="10"/>
          </p:nvPr>
        </p:nvSpPr>
        <p:spPr/>
        <p:txBody>
          <a:bodyPr/>
          <a:lstStyle/>
          <a:p>
            <a:fld id="{0AE507C7-8A5F-D349-B19D-EF8E6C9F904A}" type="datetime1">
              <a:rPr lang="ru-RU" smtClean="0"/>
              <a:t>21.02.2022</a:t>
            </a:fld>
            <a:endParaRPr lang="en-RU"/>
          </a:p>
        </p:txBody>
      </p:sp>
      <p:sp>
        <p:nvSpPr>
          <p:cNvPr id="5" name="Footer Placeholder 4">
            <a:extLst>
              <a:ext uri="{FF2B5EF4-FFF2-40B4-BE49-F238E27FC236}">
                <a16:creationId xmlns:a16="http://schemas.microsoft.com/office/drawing/2014/main" id="{5039478D-8729-2C4A-ABD7-A5D61ADE72DC}"/>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1A1CADB3-6507-CF45-B492-BECA6897C5B9}"/>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288654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1775F-116F-C94B-BC87-4A6C376A3D04}"/>
              </a:ext>
            </a:extLst>
          </p:cNvPr>
          <p:cNvSpPr>
            <a:spLocks noGrp="1"/>
          </p:cNvSpPr>
          <p:nvPr>
            <p:ph type="title" orient="vert"/>
          </p:nvPr>
        </p:nvSpPr>
        <p:spPr>
          <a:xfrm>
            <a:off x="8724900" y="365125"/>
            <a:ext cx="1902212" cy="5811838"/>
          </a:xfrm>
        </p:spPr>
        <p:txBody>
          <a:bodyPr vert="eaVert"/>
          <a:lstStyle/>
          <a:p>
            <a:r>
              <a:rPr lang="en-GB" dirty="0"/>
              <a:t>Click to edit Master title style</a:t>
            </a:r>
            <a:endParaRPr lang="en-RU" dirty="0"/>
          </a:p>
        </p:txBody>
      </p:sp>
      <p:sp>
        <p:nvSpPr>
          <p:cNvPr id="3" name="Vertical Text Placeholder 2">
            <a:extLst>
              <a:ext uri="{FF2B5EF4-FFF2-40B4-BE49-F238E27FC236}">
                <a16:creationId xmlns:a16="http://schemas.microsoft.com/office/drawing/2014/main" id="{F3FA24E8-99C7-B44A-9EC8-1BA7589D51E4}"/>
              </a:ext>
            </a:extLst>
          </p:cNvPr>
          <p:cNvSpPr>
            <a:spLocks noGrp="1"/>
          </p:cNvSpPr>
          <p:nvPr>
            <p:ph type="body" orient="vert" idx="1"/>
          </p:nvPr>
        </p:nvSpPr>
        <p:spPr>
          <a:xfrm>
            <a:off x="1564888" y="365125"/>
            <a:ext cx="7007612" cy="5811838"/>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4" name="Date Placeholder 3">
            <a:extLst>
              <a:ext uri="{FF2B5EF4-FFF2-40B4-BE49-F238E27FC236}">
                <a16:creationId xmlns:a16="http://schemas.microsoft.com/office/drawing/2014/main" id="{A0AA6AE3-19A0-A041-9C9A-7BBCFF94CE00}"/>
              </a:ext>
            </a:extLst>
          </p:cNvPr>
          <p:cNvSpPr>
            <a:spLocks noGrp="1"/>
          </p:cNvSpPr>
          <p:nvPr>
            <p:ph type="dt" sz="half" idx="10"/>
          </p:nvPr>
        </p:nvSpPr>
        <p:spPr/>
        <p:txBody>
          <a:bodyPr/>
          <a:lstStyle/>
          <a:p>
            <a:fld id="{B1C9E669-CDA1-A649-A40E-728B708B1471}" type="datetime1">
              <a:rPr lang="ru-RU" smtClean="0"/>
              <a:t>21.02.2022</a:t>
            </a:fld>
            <a:endParaRPr lang="en-RU"/>
          </a:p>
        </p:txBody>
      </p:sp>
      <p:sp>
        <p:nvSpPr>
          <p:cNvPr id="5" name="Footer Placeholder 4">
            <a:extLst>
              <a:ext uri="{FF2B5EF4-FFF2-40B4-BE49-F238E27FC236}">
                <a16:creationId xmlns:a16="http://schemas.microsoft.com/office/drawing/2014/main" id="{CA82FB28-21A4-3F47-B966-C4A196D72DF6}"/>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0D741EA2-1C76-4047-97F1-EC1A6EEBE9D6}"/>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88906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FDF53-E1AF-A841-899E-04DA1B6C605C}"/>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E5B276CE-60EF-AF4C-BD34-F4347C38CED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Date Placeholder 3">
            <a:extLst>
              <a:ext uri="{FF2B5EF4-FFF2-40B4-BE49-F238E27FC236}">
                <a16:creationId xmlns:a16="http://schemas.microsoft.com/office/drawing/2014/main" id="{AB3E3161-7589-E14E-B74E-03751711CFBF}"/>
              </a:ext>
            </a:extLst>
          </p:cNvPr>
          <p:cNvSpPr>
            <a:spLocks noGrp="1"/>
          </p:cNvSpPr>
          <p:nvPr>
            <p:ph type="dt" sz="half" idx="10"/>
          </p:nvPr>
        </p:nvSpPr>
        <p:spPr/>
        <p:txBody>
          <a:bodyPr/>
          <a:lstStyle/>
          <a:p>
            <a:fld id="{0F469AF5-E0A8-4145-B751-6732FE0CF08E}" type="datetime1">
              <a:rPr lang="ru-RU" smtClean="0"/>
              <a:t>21.02.2022</a:t>
            </a:fld>
            <a:endParaRPr lang="en-RU"/>
          </a:p>
        </p:txBody>
      </p:sp>
      <p:sp>
        <p:nvSpPr>
          <p:cNvPr id="5" name="Footer Placeholder 4">
            <a:extLst>
              <a:ext uri="{FF2B5EF4-FFF2-40B4-BE49-F238E27FC236}">
                <a16:creationId xmlns:a16="http://schemas.microsoft.com/office/drawing/2014/main" id="{7ACE580D-1D02-8147-8BA6-E42525F59E3D}"/>
              </a:ext>
            </a:extLst>
          </p:cNvPr>
          <p:cNvSpPr>
            <a:spLocks noGrp="1"/>
          </p:cNvSpPr>
          <p:nvPr>
            <p:ph type="ftr" sz="quarter" idx="11"/>
          </p:nvPr>
        </p:nvSpPr>
        <p:spPr/>
        <p:txBody>
          <a:bodyPr/>
          <a:lstStyle/>
          <a:p>
            <a:r>
              <a:rPr lang="en-GB" dirty="0"/>
              <a:t>V </a:t>
            </a:r>
            <a:r>
              <a:rPr lang="ru-RU" dirty="0"/>
              <a:t>Международная конференция Ягоды России 2022</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4B5E839F-3EEC-E749-9FC4-920F02FE3DB4}"/>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133670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1FF551-4305-8142-8AFB-72822C0CE87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14E2629F-AB97-204C-90A5-B66DB1992602}"/>
              </a:ext>
            </a:extLst>
          </p:cNvPr>
          <p:cNvSpPr>
            <a:spLocks noGrp="1"/>
          </p:cNvSpPr>
          <p:nvPr>
            <p:ph type="title"/>
          </p:nvPr>
        </p:nvSpPr>
        <p:spPr>
          <a:xfrm>
            <a:off x="1416205" y="1709738"/>
            <a:ext cx="9300118" cy="2852737"/>
          </a:xfrm>
        </p:spPr>
        <p:txBody>
          <a:bodyPr anchor="b"/>
          <a:lstStyle>
            <a:lvl1pPr>
              <a:defRPr sz="6000"/>
            </a:lvl1pPr>
          </a:lstStyle>
          <a:p>
            <a:r>
              <a:rPr lang="en-GB" dirty="0"/>
              <a:t>Click to edit Master title style</a:t>
            </a:r>
            <a:endParaRPr lang="en-RU" dirty="0"/>
          </a:p>
        </p:txBody>
      </p:sp>
      <p:sp>
        <p:nvSpPr>
          <p:cNvPr id="3" name="Text Placeholder 2">
            <a:extLst>
              <a:ext uri="{FF2B5EF4-FFF2-40B4-BE49-F238E27FC236}">
                <a16:creationId xmlns:a16="http://schemas.microsoft.com/office/drawing/2014/main" id="{73FDAD87-94F4-EB44-96A9-DAC50FEB5400}"/>
              </a:ext>
            </a:extLst>
          </p:cNvPr>
          <p:cNvSpPr>
            <a:spLocks noGrp="1"/>
          </p:cNvSpPr>
          <p:nvPr>
            <p:ph type="body" idx="1"/>
          </p:nvPr>
        </p:nvSpPr>
        <p:spPr>
          <a:xfrm>
            <a:off x="1416205" y="4589463"/>
            <a:ext cx="930011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EBAEB336-E95A-DF45-8D1E-B1F0928368BA}"/>
              </a:ext>
            </a:extLst>
          </p:cNvPr>
          <p:cNvSpPr>
            <a:spLocks noGrp="1"/>
          </p:cNvSpPr>
          <p:nvPr>
            <p:ph type="dt" sz="half" idx="10"/>
          </p:nvPr>
        </p:nvSpPr>
        <p:spPr/>
        <p:txBody>
          <a:bodyPr/>
          <a:lstStyle/>
          <a:p>
            <a:fld id="{26D518F4-6625-3540-B196-F87F9F49EC4C}" type="datetime1">
              <a:rPr lang="ru-RU" smtClean="0"/>
              <a:t>21.02.2022</a:t>
            </a:fld>
            <a:endParaRPr lang="en-RU"/>
          </a:p>
        </p:txBody>
      </p:sp>
      <p:sp>
        <p:nvSpPr>
          <p:cNvPr id="5" name="Footer Placeholder 4">
            <a:extLst>
              <a:ext uri="{FF2B5EF4-FFF2-40B4-BE49-F238E27FC236}">
                <a16:creationId xmlns:a16="http://schemas.microsoft.com/office/drawing/2014/main" id="{9A61A0BE-3AA4-C348-A92B-F575AE8C1206}"/>
              </a:ext>
            </a:extLst>
          </p:cNvPr>
          <p:cNvSpPr>
            <a:spLocks noGrp="1"/>
          </p:cNvSpPr>
          <p:nvPr>
            <p:ph type="ftr" sz="quarter" idx="11"/>
          </p:nvPr>
        </p:nvSpPr>
        <p:spPr/>
        <p:txBody>
          <a:bodyPr/>
          <a:lstStyle/>
          <a:p>
            <a:r>
              <a:rPr lang="en-GB" dirty="0"/>
              <a:t>V </a:t>
            </a:r>
            <a:r>
              <a:rPr lang="ru-RU" dirty="0"/>
              <a:t>Международная конференция Ягоды России 2022</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7E481AAB-F375-AC4C-AF26-BC1CF2F66128}"/>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2561315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F28B2-29B5-0E45-98A3-33E9CA1E5289}"/>
              </a:ext>
            </a:extLst>
          </p:cNvPr>
          <p:cNvSpPr>
            <a:spLocks noGrp="1"/>
          </p:cNvSpPr>
          <p:nvPr>
            <p:ph type="title"/>
          </p:nvPr>
        </p:nvSpPr>
        <p:spPr/>
        <p:txBody>
          <a:bodyPr/>
          <a:lstStyle/>
          <a:p>
            <a:r>
              <a:rPr lang="en-GB"/>
              <a:t>Click to edit Master title style</a:t>
            </a:r>
            <a:endParaRPr lang="en-RU"/>
          </a:p>
        </p:txBody>
      </p:sp>
      <p:sp>
        <p:nvSpPr>
          <p:cNvPr id="3" name="Content Placeholder 2">
            <a:extLst>
              <a:ext uri="{FF2B5EF4-FFF2-40B4-BE49-F238E27FC236}">
                <a16:creationId xmlns:a16="http://schemas.microsoft.com/office/drawing/2014/main" id="{FA723FD9-E161-1142-BD5C-F5F87D3DBC2A}"/>
              </a:ext>
            </a:extLst>
          </p:cNvPr>
          <p:cNvSpPr>
            <a:spLocks noGrp="1"/>
          </p:cNvSpPr>
          <p:nvPr>
            <p:ph sz="half" idx="1"/>
          </p:nvPr>
        </p:nvSpPr>
        <p:spPr>
          <a:xfrm>
            <a:off x="1137424" y="1825624"/>
            <a:ext cx="4882376" cy="3960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Content Placeholder 3">
            <a:extLst>
              <a:ext uri="{FF2B5EF4-FFF2-40B4-BE49-F238E27FC236}">
                <a16:creationId xmlns:a16="http://schemas.microsoft.com/office/drawing/2014/main" id="{3CD0AE90-A876-0B4F-B4D0-F66E45E48F0E}"/>
              </a:ext>
            </a:extLst>
          </p:cNvPr>
          <p:cNvSpPr>
            <a:spLocks noGrp="1"/>
          </p:cNvSpPr>
          <p:nvPr>
            <p:ph sz="half" idx="2"/>
          </p:nvPr>
        </p:nvSpPr>
        <p:spPr>
          <a:xfrm>
            <a:off x="6172200" y="1825624"/>
            <a:ext cx="4778298" cy="3960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5" name="Date Placeholder 4">
            <a:extLst>
              <a:ext uri="{FF2B5EF4-FFF2-40B4-BE49-F238E27FC236}">
                <a16:creationId xmlns:a16="http://schemas.microsoft.com/office/drawing/2014/main" id="{B9E949DD-8EA2-484F-8645-5E50EB3B8BA3}"/>
              </a:ext>
            </a:extLst>
          </p:cNvPr>
          <p:cNvSpPr>
            <a:spLocks noGrp="1"/>
          </p:cNvSpPr>
          <p:nvPr>
            <p:ph type="dt" sz="half" idx="10"/>
          </p:nvPr>
        </p:nvSpPr>
        <p:spPr/>
        <p:txBody>
          <a:bodyPr/>
          <a:lstStyle/>
          <a:p>
            <a:fld id="{84637A0A-59AC-9C4A-8020-6E17C017830E}" type="datetime1">
              <a:rPr lang="ru-RU" smtClean="0"/>
              <a:t>21.02.2022</a:t>
            </a:fld>
            <a:endParaRPr lang="en-RU"/>
          </a:p>
        </p:txBody>
      </p:sp>
      <p:sp>
        <p:nvSpPr>
          <p:cNvPr id="6" name="Footer Placeholder 5">
            <a:extLst>
              <a:ext uri="{FF2B5EF4-FFF2-40B4-BE49-F238E27FC236}">
                <a16:creationId xmlns:a16="http://schemas.microsoft.com/office/drawing/2014/main" id="{8906FCEF-7098-FA4F-A7EB-C6FB920F145A}"/>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7" name="Slide Number Placeholder 6">
            <a:extLst>
              <a:ext uri="{FF2B5EF4-FFF2-40B4-BE49-F238E27FC236}">
                <a16:creationId xmlns:a16="http://schemas.microsoft.com/office/drawing/2014/main" id="{D115F2A8-EA32-454E-B125-0579C82E7718}"/>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1351363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743C6-6B52-3B48-92D8-411F81F176D7}"/>
              </a:ext>
            </a:extLst>
          </p:cNvPr>
          <p:cNvSpPr>
            <a:spLocks noGrp="1"/>
          </p:cNvSpPr>
          <p:nvPr>
            <p:ph type="title"/>
          </p:nvPr>
        </p:nvSpPr>
        <p:spPr>
          <a:xfrm>
            <a:off x="1137424" y="365125"/>
            <a:ext cx="10217964" cy="1325563"/>
          </a:xfrm>
        </p:spPr>
        <p:txBody>
          <a:bodyPr/>
          <a:lstStyle/>
          <a:p>
            <a:r>
              <a:rPr lang="en-GB"/>
              <a:t>Click to edit Master title style</a:t>
            </a:r>
            <a:endParaRPr lang="en-RU"/>
          </a:p>
        </p:txBody>
      </p:sp>
      <p:sp>
        <p:nvSpPr>
          <p:cNvPr id="3" name="Text Placeholder 2">
            <a:extLst>
              <a:ext uri="{FF2B5EF4-FFF2-40B4-BE49-F238E27FC236}">
                <a16:creationId xmlns:a16="http://schemas.microsoft.com/office/drawing/2014/main" id="{8375E96C-3C72-3E4A-AF7A-40C789AB695A}"/>
              </a:ext>
            </a:extLst>
          </p:cNvPr>
          <p:cNvSpPr>
            <a:spLocks noGrp="1"/>
          </p:cNvSpPr>
          <p:nvPr>
            <p:ph type="body" idx="1"/>
          </p:nvPr>
        </p:nvSpPr>
        <p:spPr>
          <a:xfrm>
            <a:off x="1137424" y="1681163"/>
            <a:ext cx="500798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04AE077-79B6-1841-92C6-69A7E08D3E45}"/>
              </a:ext>
            </a:extLst>
          </p:cNvPr>
          <p:cNvSpPr>
            <a:spLocks noGrp="1"/>
          </p:cNvSpPr>
          <p:nvPr>
            <p:ph sz="half" idx="2"/>
          </p:nvPr>
        </p:nvSpPr>
        <p:spPr>
          <a:xfrm>
            <a:off x="1137424" y="2505075"/>
            <a:ext cx="5007984" cy="33604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5" name="Text Placeholder 4">
            <a:extLst>
              <a:ext uri="{FF2B5EF4-FFF2-40B4-BE49-F238E27FC236}">
                <a16:creationId xmlns:a16="http://schemas.microsoft.com/office/drawing/2014/main" id="{40C01AB3-17C8-6849-B502-9F7721B6A8E5}"/>
              </a:ext>
            </a:extLst>
          </p:cNvPr>
          <p:cNvSpPr>
            <a:spLocks noGrp="1"/>
          </p:cNvSpPr>
          <p:nvPr>
            <p:ph type="body" sz="quarter" idx="3"/>
          </p:nvPr>
        </p:nvSpPr>
        <p:spPr>
          <a:xfrm>
            <a:off x="6322741" y="1681163"/>
            <a:ext cx="50326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42A54D85-60F1-EC4C-BE14-0DF314F2203D}"/>
              </a:ext>
            </a:extLst>
          </p:cNvPr>
          <p:cNvSpPr>
            <a:spLocks noGrp="1"/>
          </p:cNvSpPr>
          <p:nvPr>
            <p:ph sz="quarter" idx="4"/>
          </p:nvPr>
        </p:nvSpPr>
        <p:spPr>
          <a:xfrm>
            <a:off x="6322741" y="2505075"/>
            <a:ext cx="5032647" cy="336046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7" name="Date Placeholder 6">
            <a:extLst>
              <a:ext uri="{FF2B5EF4-FFF2-40B4-BE49-F238E27FC236}">
                <a16:creationId xmlns:a16="http://schemas.microsoft.com/office/drawing/2014/main" id="{159C45CE-7F61-F349-9969-EAF98661934C}"/>
              </a:ext>
            </a:extLst>
          </p:cNvPr>
          <p:cNvSpPr>
            <a:spLocks noGrp="1"/>
          </p:cNvSpPr>
          <p:nvPr>
            <p:ph type="dt" sz="half" idx="10"/>
          </p:nvPr>
        </p:nvSpPr>
        <p:spPr/>
        <p:txBody>
          <a:bodyPr/>
          <a:lstStyle/>
          <a:p>
            <a:fld id="{F5968121-3CE7-3E49-974F-544454248309}" type="datetime1">
              <a:rPr lang="ru-RU" smtClean="0"/>
              <a:t>21.02.2022</a:t>
            </a:fld>
            <a:endParaRPr lang="en-RU"/>
          </a:p>
        </p:txBody>
      </p:sp>
      <p:sp>
        <p:nvSpPr>
          <p:cNvPr id="8" name="Footer Placeholder 7">
            <a:extLst>
              <a:ext uri="{FF2B5EF4-FFF2-40B4-BE49-F238E27FC236}">
                <a16:creationId xmlns:a16="http://schemas.microsoft.com/office/drawing/2014/main" id="{1261415E-2F2E-4843-B291-76F3D9A56A99}"/>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9" name="Slide Number Placeholder 8">
            <a:extLst>
              <a:ext uri="{FF2B5EF4-FFF2-40B4-BE49-F238E27FC236}">
                <a16:creationId xmlns:a16="http://schemas.microsoft.com/office/drawing/2014/main" id="{ABE3098A-B4D5-CF4B-8713-ED8C2ED0EA0F}"/>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360173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13A1E-82FD-FC43-8D00-8CDB31BC2265}"/>
              </a:ext>
            </a:extLst>
          </p:cNvPr>
          <p:cNvSpPr>
            <a:spLocks noGrp="1"/>
          </p:cNvSpPr>
          <p:nvPr>
            <p:ph type="title"/>
          </p:nvPr>
        </p:nvSpPr>
        <p:spPr/>
        <p:txBody>
          <a:bodyPr/>
          <a:lstStyle/>
          <a:p>
            <a:r>
              <a:rPr lang="en-GB"/>
              <a:t>Click to edit Master title style</a:t>
            </a:r>
            <a:endParaRPr lang="en-RU"/>
          </a:p>
        </p:txBody>
      </p:sp>
      <p:sp>
        <p:nvSpPr>
          <p:cNvPr id="3" name="Date Placeholder 2">
            <a:extLst>
              <a:ext uri="{FF2B5EF4-FFF2-40B4-BE49-F238E27FC236}">
                <a16:creationId xmlns:a16="http://schemas.microsoft.com/office/drawing/2014/main" id="{146BBEAC-CA31-6D44-99C4-F2FB56CC309D}"/>
              </a:ext>
            </a:extLst>
          </p:cNvPr>
          <p:cNvSpPr>
            <a:spLocks noGrp="1"/>
          </p:cNvSpPr>
          <p:nvPr>
            <p:ph type="dt" sz="half" idx="10"/>
          </p:nvPr>
        </p:nvSpPr>
        <p:spPr/>
        <p:txBody>
          <a:bodyPr/>
          <a:lstStyle/>
          <a:p>
            <a:fld id="{275EAEA3-3F1A-6B45-B49A-6AFBE0E919BA}" type="datetime1">
              <a:rPr lang="ru-RU" smtClean="0"/>
              <a:t>21.02.2022</a:t>
            </a:fld>
            <a:endParaRPr lang="en-RU"/>
          </a:p>
        </p:txBody>
      </p:sp>
      <p:sp>
        <p:nvSpPr>
          <p:cNvPr id="4" name="Footer Placeholder 3">
            <a:extLst>
              <a:ext uri="{FF2B5EF4-FFF2-40B4-BE49-F238E27FC236}">
                <a16:creationId xmlns:a16="http://schemas.microsoft.com/office/drawing/2014/main" id="{FB60554E-FB52-5C4D-938F-1643A063F105}"/>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5" name="Slide Number Placeholder 4">
            <a:extLst>
              <a:ext uri="{FF2B5EF4-FFF2-40B4-BE49-F238E27FC236}">
                <a16:creationId xmlns:a16="http://schemas.microsoft.com/office/drawing/2014/main" id="{642DA8F8-0B16-144A-AD17-7B0EB47711C1}"/>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732200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C01483-0244-A748-8A87-8CB93DE449F2}"/>
              </a:ext>
            </a:extLst>
          </p:cNvPr>
          <p:cNvSpPr>
            <a:spLocks noGrp="1"/>
          </p:cNvSpPr>
          <p:nvPr>
            <p:ph type="dt" sz="half" idx="10"/>
          </p:nvPr>
        </p:nvSpPr>
        <p:spPr/>
        <p:txBody>
          <a:bodyPr/>
          <a:lstStyle/>
          <a:p>
            <a:fld id="{D483CCD6-ACDB-484B-B157-59C584859415}" type="datetime1">
              <a:rPr lang="ru-RU" smtClean="0"/>
              <a:t>21.02.2022</a:t>
            </a:fld>
            <a:endParaRPr lang="en-RU"/>
          </a:p>
        </p:txBody>
      </p:sp>
      <p:sp>
        <p:nvSpPr>
          <p:cNvPr id="3" name="Footer Placeholder 2">
            <a:extLst>
              <a:ext uri="{FF2B5EF4-FFF2-40B4-BE49-F238E27FC236}">
                <a16:creationId xmlns:a16="http://schemas.microsoft.com/office/drawing/2014/main" id="{BD4EB91D-00DC-AE42-A603-0EEEC38AF7ED}"/>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4" name="Slide Number Placeholder 3">
            <a:extLst>
              <a:ext uri="{FF2B5EF4-FFF2-40B4-BE49-F238E27FC236}">
                <a16:creationId xmlns:a16="http://schemas.microsoft.com/office/drawing/2014/main" id="{52AE034C-2E9D-1D4A-A05F-87CCCA548987}"/>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3810466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2A8D7-A2FD-4645-A865-D1E365A6D21E}"/>
              </a:ext>
            </a:extLst>
          </p:cNvPr>
          <p:cNvSpPr>
            <a:spLocks noGrp="1"/>
          </p:cNvSpPr>
          <p:nvPr>
            <p:ph type="title"/>
          </p:nvPr>
        </p:nvSpPr>
        <p:spPr>
          <a:xfrm>
            <a:off x="1137424" y="449262"/>
            <a:ext cx="3932237" cy="1600200"/>
          </a:xfrm>
        </p:spPr>
        <p:txBody>
          <a:bodyPr anchor="b"/>
          <a:lstStyle>
            <a:lvl1pPr>
              <a:defRPr sz="3200"/>
            </a:lvl1pPr>
          </a:lstStyle>
          <a:p>
            <a:r>
              <a:rPr lang="en-GB" dirty="0"/>
              <a:t>Click to edit Master title style</a:t>
            </a:r>
            <a:endParaRPr lang="en-RU" dirty="0"/>
          </a:p>
        </p:txBody>
      </p:sp>
      <p:sp>
        <p:nvSpPr>
          <p:cNvPr id="3" name="Content Placeholder 2">
            <a:extLst>
              <a:ext uri="{FF2B5EF4-FFF2-40B4-BE49-F238E27FC236}">
                <a16:creationId xmlns:a16="http://schemas.microsoft.com/office/drawing/2014/main" id="{D1ED243A-3098-994F-A389-6CCE390DB086}"/>
              </a:ext>
            </a:extLst>
          </p:cNvPr>
          <p:cNvSpPr>
            <a:spLocks noGrp="1"/>
          </p:cNvSpPr>
          <p:nvPr>
            <p:ph idx="1"/>
          </p:nvPr>
        </p:nvSpPr>
        <p:spPr>
          <a:xfrm>
            <a:off x="5183188" y="449263"/>
            <a:ext cx="6172200" cy="54117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4" name="Text Placeholder 3">
            <a:extLst>
              <a:ext uri="{FF2B5EF4-FFF2-40B4-BE49-F238E27FC236}">
                <a16:creationId xmlns:a16="http://schemas.microsoft.com/office/drawing/2014/main" id="{E0BD989D-B2D8-124C-8E12-C6747A99284E}"/>
              </a:ext>
            </a:extLst>
          </p:cNvPr>
          <p:cNvSpPr>
            <a:spLocks noGrp="1"/>
          </p:cNvSpPr>
          <p:nvPr>
            <p:ph type="body" sz="half" idx="2"/>
          </p:nvPr>
        </p:nvSpPr>
        <p:spPr>
          <a:xfrm>
            <a:off x="1137424"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57CA7B1-F889-4A4B-BDF6-F207128543E2}"/>
              </a:ext>
            </a:extLst>
          </p:cNvPr>
          <p:cNvSpPr>
            <a:spLocks noGrp="1"/>
          </p:cNvSpPr>
          <p:nvPr>
            <p:ph type="dt" sz="half" idx="10"/>
          </p:nvPr>
        </p:nvSpPr>
        <p:spPr/>
        <p:txBody>
          <a:bodyPr/>
          <a:lstStyle/>
          <a:p>
            <a:fld id="{E284EEAD-6B5F-2241-9525-2554A063C587}" type="datetime1">
              <a:rPr lang="ru-RU" smtClean="0"/>
              <a:t>21.02.2022</a:t>
            </a:fld>
            <a:endParaRPr lang="en-RU"/>
          </a:p>
        </p:txBody>
      </p:sp>
      <p:sp>
        <p:nvSpPr>
          <p:cNvPr id="6" name="Footer Placeholder 5">
            <a:extLst>
              <a:ext uri="{FF2B5EF4-FFF2-40B4-BE49-F238E27FC236}">
                <a16:creationId xmlns:a16="http://schemas.microsoft.com/office/drawing/2014/main" id="{388EC1D7-E0A5-5740-BAF3-A8DDBA94B391}"/>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7" name="Slide Number Placeholder 6">
            <a:extLst>
              <a:ext uri="{FF2B5EF4-FFF2-40B4-BE49-F238E27FC236}">
                <a16:creationId xmlns:a16="http://schemas.microsoft.com/office/drawing/2014/main" id="{23BE5AEC-E7BF-EB47-9862-42C53A760CDB}"/>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113458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12EAA-8B86-E648-AF66-154860382B4D}"/>
              </a:ext>
            </a:extLst>
          </p:cNvPr>
          <p:cNvSpPr>
            <a:spLocks noGrp="1"/>
          </p:cNvSpPr>
          <p:nvPr>
            <p:ph type="title"/>
          </p:nvPr>
        </p:nvSpPr>
        <p:spPr>
          <a:xfrm>
            <a:off x="1137424" y="449262"/>
            <a:ext cx="3932237" cy="1600200"/>
          </a:xfrm>
        </p:spPr>
        <p:txBody>
          <a:bodyPr anchor="b"/>
          <a:lstStyle>
            <a:lvl1pPr>
              <a:defRPr sz="3200"/>
            </a:lvl1pPr>
          </a:lstStyle>
          <a:p>
            <a:r>
              <a:rPr lang="en-GB"/>
              <a:t>Click to edit Master title style</a:t>
            </a:r>
            <a:endParaRPr lang="en-RU"/>
          </a:p>
        </p:txBody>
      </p:sp>
      <p:sp>
        <p:nvSpPr>
          <p:cNvPr id="3" name="Picture Placeholder 2">
            <a:extLst>
              <a:ext uri="{FF2B5EF4-FFF2-40B4-BE49-F238E27FC236}">
                <a16:creationId xmlns:a16="http://schemas.microsoft.com/office/drawing/2014/main" id="{C65516DD-5622-DA42-9FFD-E329376275AE}"/>
              </a:ext>
            </a:extLst>
          </p:cNvPr>
          <p:cNvSpPr>
            <a:spLocks noGrp="1"/>
          </p:cNvSpPr>
          <p:nvPr>
            <p:ph type="pic" idx="1"/>
          </p:nvPr>
        </p:nvSpPr>
        <p:spPr>
          <a:xfrm>
            <a:off x="5183188" y="449263"/>
            <a:ext cx="6172200"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RU" dirty="0"/>
          </a:p>
        </p:txBody>
      </p:sp>
      <p:sp>
        <p:nvSpPr>
          <p:cNvPr id="4" name="Text Placeholder 3">
            <a:extLst>
              <a:ext uri="{FF2B5EF4-FFF2-40B4-BE49-F238E27FC236}">
                <a16:creationId xmlns:a16="http://schemas.microsoft.com/office/drawing/2014/main" id="{87B3527C-B406-0E4B-B005-FE17315BA0DE}"/>
              </a:ext>
            </a:extLst>
          </p:cNvPr>
          <p:cNvSpPr>
            <a:spLocks noGrp="1"/>
          </p:cNvSpPr>
          <p:nvPr>
            <p:ph type="body" sz="half" idx="2"/>
          </p:nvPr>
        </p:nvSpPr>
        <p:spPr>
          <a:xfrm>
            <a:off x="1137424" y="20494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B3A0126E-EACB-004B-A462-A93E0FC45045}"/>
              </a:ext>
            </a:extLst>
          </p:cNvPr>
          <p:cNvSpPr>
            <a:spLocks noGrp="1"/>
          </p:cNvSpPr>
          <p:nvPr>
            <p:ph type="dt" sz="half" idx="10"/>
          </p:nvPr>
        </p:nvSpPr>
        <p:spPr/>
        <p:txBody>
          <a:bodyPr/>
          <a:lstStyle/>
          <a:p>
            <a:fld id="{158B5633-A952-CD4D-9F56-7258D8D4E7AA}" type="datetime1">
              <a:rPr lang="ru-RU" smtClean="0"/>
              <a:t>21.02.2022</a:t>
            </a:fld>
            <a:endParaRPr lang="en-RU"/>
          </a:p>
        </p:txBody>
      </p:sp>
      <p:sp>
        <p:nvSpPr>
          <p:cNvPr id="6" name="Footer Placeholder 5">
            <a:extLst>
              <a:ext uri="{FF2B5EF4-FFF2-40B4-BE49-F238E27FC236}">
                <a16:creationId xmlns:a16="http://schemas.microsoft.com/office/drawing/2014/main" id="{A4E770A7-4B05-6145-89BC-FECB1C58737F}"/>
              </a:ext>
            </a:extLst>
          </p:cNvPr>
          <p:cNvSpPr>
            <a:spLocks noGrp="1"/>
          </p:cNvSpPr>
          <p:nvPr>
            <p:ph type="ftr" sz="quarter" idx="11"/>
          </p:nvPr>
        </p:nvSpPr>
        <p:spPr/>
        <p:txBody>
          <a:bodyPr/>
          <a:lstStyle/>
          <a:p>
            <a:r>
              <a:rPr lang="en-GB" dirty="0"/>
              <a:t>V </a:t>
            </a:r>
            <a:r>
              <a:rPr lang="ru-RU" dirty="0"/>
              <a:t>Международная конференция Ягоды России 2022 </a:t>
            </a:r>
            <a:endParaRPr lang="en-US" dirty="0"/>
          </a:p>
          <a:p>
            <a:r>
              <a:rPr lang="ru-RU" dirty="0"/>
              <a:t>24 – 25 февраля, г. Воронеж</a:t>
            </a:r>
            <a:endParaRPr lang="en-RU" dirty="0"/>
          </a:p>
        </p:txBody>
      </p:sp>
      <p:sp>
        <p:nvSpPr>
          <p:cNvPr id="7" name="Slide Number Placeholder 6">
            <a:extLst>
              <a:ext uri="{FF2B5EF4-FFF2-40B4-BE49-F238E27FC236}">
                <a16:creationId xmlns:a16="http://schemas.microsoft.com/office/drawing/2014/main" id="{1E5C0551-6B3E-4F43-B7E5-6C48D542A570}"/>
              </a:ext>
            </a:extLst>
          </p:cNvPr>
          <p:cNvSpPr>
            <a:spLocks noGrp="1"/>
          </p:cNvSpPr>
          <p:nvPr>
            <p:ph type="sldNum" sz="quarter" idx="12"/>
          </p:nvPr>
        </p:nvSpPr>
        <p:spPr/>
        <p:txBody>
          <a:bodyPr/>
          <a:lstStyle/>
          <a:p>
            <a:fld id="{A9EF7520-39D1-9441-8AAA-83801A63571E}" type="slidenum">
              <a:rPr lang="en-RU" smtClean="0"/>
              <a:t>‹#›</a:t>
            </a:fld>
            <a:endParaRPr lang="en-RU"/>
          </a:p>
        </p:txBody>
      </p:sp>
    </p:spTree>
    <p:extLst>
      <p:ext uri="{BB962C8B-B14F-4D97-AF65-F5344CB8AC3E}">
        <p14:creationId xmlns:p14="http://schemas.microsoft.com/office/powerpoint/2010/main" val="3444632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1B321E-9B11-4640-912D-405782582F30}"/>
              </a:ext>
            </a:extLst>
          </p:cNvPr>
          <p:cNvPicPr>
            <a:picLocks noChangeAspect="1"/>
          </p:cNvPicPr>
          <p:nvPr userDrawn="1"/>
        </p:nvPicPr>
        <p:blipFill rotWithShape="1">
          <a:blip r:embed="rId13">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1050937A-4CD9-B34D-BC78-12F6306C2808}"/>
              </a:ext>
            </a:extLst>
          </p:cNvPr>
          <p:cNvSpPr>
            <a:spLocks noGrp="1"/>
          </p:cNvSpPr>
          <p:nvPr>
            <p:ph type="title"/>
          </p:nvPr>
        </p:nvSpPr>
        <p:spPr>
          <a:xfrm>
            <a:off x="1516566" y="365125"/>
            <a:ext cx="9233210" cy="1325563"/>
          </a:xfrm>
          <a:prstGeom prst="rect">
            <a:avLst/>
          </a:prstGeom>
        </p:spPr>
        <p:txBody>
          <a:bodyPr vert="horz" lIns="91440" tIns="45720" rIns="91440" bIns="45720" rtlCol="0" anchor="ctr">
            <a:normAutofit/>
          </a:bodyPr>
          <a:lstStyle/>
          <a:p>
            <a:r>
              <a:rPr lang="en-GB" dirty="0"/>
              <a:t>Click to edit Master title style</a:t>
            </a:r>
            <a:endParaRPr lang="en-RU" dirty="0"/>
          </a:p>
        </p:txBody>
      </p:sp>
      <p:sp>
        <p:nvSpPr>
          <p:cNvPr id="3" name="Text Placeholder 2">
            <a:extLst>
              <a:ext uri="{FF2B5EF4-FFF2-40B4-BE49-F238E27FC236}">
                <a16:creationId xmlns:a16="http://schemas.microsoft.com/office/drawing/2014/main" id="{A810DA8F-B4D6-6D4F-838D-5135F3743E1B}"/>
              </a:ext>
            </a:extLst>
          </p:cNvPr>
          <p:cNvSpPr>
            <a:spLocks noGrp="1"/>
          </p:cNvSpPr>
          <p:nvPr>
            <p:ph type="body" idx="1"/>
          </p:nvPr>
        </p:nvSpPr>
        <p:spPr>
          <a:xfrm>
            <a:off x="1516566" y="1825625"/>
            <a:ext cx="9233210" cy="4140277"/>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RU" dirty="0"/>
          </a:p>
        </p:txBody>
      </p:sp>
      <p:sp>
        <p:nvSpPr>
          <p:cNvPr id="4" name="Date Placeholder 3">
            <a:extLst>
              <a:ext uri="{FF2B5EF4-FFF2-40B4-BE49-F238E27FC236}">
                <a16:creationId xmlns:a16="http://schemas.microsoft.com/office/drawing/2014/main" id="{59D646ED-FA13-BB41-AC43-442BA2F4C7A5}"/>
              </a:ext>
            </a:extLst>
          </p:cNvPr>
          <p:cNvSpPr>
            <a:spLocks noGrp="1"/>
          </p:cNvSpPr>
          <p:nvPr>
            <p:ph type="dt" sz="half" idx="2"/>
          </p:nvPr>
        </p:nvSpPr>
        <p:spPr>
          <a:xfrm>
            <a:off x="102219" y="6356505"/>
            <a:ext cx="103520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C03CC-E1A1-4145-A94D-FBECA33954E0}" type="datetime1">
              <a:rPr lang="ru-RU" smtClean="0"/>
              <a:t>21.02.2022</a:t>
            </a:fld>
            <a:endParaRPr lang="en-RU"/>
          </a:p>
        </p:txBody>
      </p:sp>
      <p:sp>
        <p:nvSpPr>
          <p:cNvPr id="5" name="Footer Placeholder 4">
            <a:extLst>
              <a:ext uri="{FF2B5EF4-FFF2-40B4-BE49-F238E27FC236}">
                <a16:creationId xmlns:a16="http://schemas.microsoft.com/office/drawing/2014/main" id="{62AB7DC3-BEE2-D642-B96F-39FBFF4DB0F2}"/>
              </a:ext>
            </a:extLst>
          </p:cNvPr>
          <p:cNvSpPr>
            <a:spLocks noGrp="1"/>
          </p:cNvSpPr>
          <p:nvPr>
            <p:ph type="ftr" sz="quarter" idx="3"/>
          </p:nvPr>
        </p:nvSpPr>
        <p:spPr>
          <a:xfrm>
            <a:off x="1938130" y="6356350"/>
            <a:ext cx="537707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V </a:t>
            </a:r>
            <a:r>
              <a:rPr lang="ru-RU" dirty="0"/>
              <a:t>Международная конференция Ягоды России 2022</a:t>
            </a:r>
            <a:endParaRPr lang="en-US" dirty="0"/>
          </a:p>
          <a:p>
            <a:r>
              <a:rPr lang="ru-RU" dirty="0"/>
              <a:t>24 – 25 февраля, г. Воронеж</a:t>
            </a:r>
            <a:endParaRPr lang="en-RU" dirty="0"/>
          </a:p>
        </p:txBody>
      </p:sp>
      <p:sp>
        <p:nvSpPr>
          <p:cNvPr id="6" name="Slide Number Placeholder 5">
            <a:extLst>
              <a:ext uri="{FF2B5EF4-FFF2-40B4-BE49-F238E27FC236}">
                <a16:creationId xmlns:a16="http://schemas.microsoft.com/office/drawing/2014/main" id="{74F46E2A-DF48-574B-B0AE-715D70E41444}"/>
              </a:ext>
            </a:extLst>
          </p:cNvPr>
          <p:cNvSpPr>
            <a:spLocks noGrp="1"/>
          </p:cNvSpPr>
          <p:nvPr>
            <p:ph type="sldNum" sz="quarter" idx="4"/>
          </p:nvPr>
        </p:nvSpPr>
        <p:spPr>
          <a:xfrm>
            <a:off x="11353799" y="6334357"/>
            <a:ext cx="73598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F7520-39D1-9441-8AAA-83801A63571E}" type="slidenum">
              <a:rPr lang="en-RU" smtClean="0"/>
              <a:t>‹#›</a:t>
            </a:fld>
            <a:endParaRPr lang="en-RU"/>
          </a:p>
        </p:txBody>
      </p:sp>
    </p:spTree>
    <p:extLst>
      <p:ext uri="{BB962C8B-B14F-4D97-AF65-F5344CB8AC3E}">
        <p14:creationId xmlns:p14="http://schemas.microsoft.com/office/powerpoint/2010/main" val="1194245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5.jp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15F05-D229-6341-A833-1B92C5BB1684}"/>
              </a:ext>
            </a:extLst>
          </p:cNvPr>
          <p:cNvSpPr>
            <a:spLocks noGrp="1"/>
          </p:cNvSpPr>
          <p:nvPr>
            <p:ph type="ctrTitle"/>
          </p:nvPr>
        </p:nvSpPr>
        <p:spPr>
          <a:xfrm>
            <a:off x="1669142" y="3215640"/>
            <a:ext cx="6952343" cy="1520371"/>
          </a:xfrm>
        </p:spPr>
        <p:txBody>
          <a:bodyPr>
            <a:normAutofit/>
          </a:bodyPr>
          <a:lstStyle/>
          <a:p>
            <a:pPr indent="450215" algn="ctr">
              <a:lnSpc>
                <a:spcPct val="115000"/>
              </a:lnSpc>
              <a:spcAft>
                <a:spcPts val="1000"/>
              </a:spcAft>
            </a:pPr>
            <a:r>
              <a:rPr lang="uk-UA" sz="2400" b="1" dirty="0">
                <a:solidFill>
                  <a:srgbClr val="009846"/>
                </a:solidFill>
                <a:effectLst/>
                <a:latin typeface="Times New Roman" panose="02020603050405020304" pitchFamily="18" charset="0"/>
                <a:ea typeface="Calibri" panose="020F0502020204030204" pitchFamily="34" charset="0"/>
                <a:cs typeface="Times New Roman" panose="02020603050405020304" pitchFamily="18" charset="0"/>
              </a:rPr>
              <a:t>КРИТЕРИИ </a:t>
            </a:r>
            <a:r>
              <a:rPr lang="ru-RU" sz="2400" b="1" dirty="0">
                <a:solidFill>
                  <a:srgbClr val="009846"/>
                </a:solidFill>
                <a:effectLst/>
                <a:latin typeface="Times New Roman" panose="02020603050405020304" pitchFamily="18" charset="0"/>
                <a:ea typeface="Calibri" panose="020F0502020204030204" pitchFamily="34" charset="0"/>
                <a:cs typeface="Times New Roman" panose="02020603050405020304" pitchFamily="18" charset="0"/>
              </a:rPr>
              <a:t>ПОД</a:t>
            </a:r>
            <a:r>
              <a:rPr lang="uk-UA" sz="2400" b="1" dirty="0">
                <a:solidFill>
                  <a:srgbClr val="009846"/>
                </a:solidFill>
                <a:effectLst/>
                <a:latin typeface="Times New Roman" panose="02020603050405020304" pitchFamily="18" charset="0"/>
                <a:ea typeface="Calibri" panose="020F0502020204030204" pitchFamily="34" charset="0"/>
                <a:cs typeface="Times New Roman" panose="02020603050405020304" pitchFamily="18" charset="0"/>
              </a:rPr>
              <a:t>БОРА РАСТИТЕЛЬНОГО МАТЕРИАЛА ДЛЯ РАЗМНОЖЕНИЯ </a:t>
            </a:r>
            <a:r>
              <a:rPr lang="uk-UA" sz="2400" b="1" i="1" dirty="0">
                <a:solidFill>
                  <a:srgbClr val="009846"/>
                </a:solidFill>
                <a:effectLst/>
                <a:latin typeface="Times New Roman" panose="02020603050405020304" pitchFamily="18" charset="0"/>
                <a:ea typeface="Calibri" panose="020F0502020204030204" pitchFamily="34" charset="0"/>
                <a:cs typeface="Times New Roman" panose="02020603050405020304" pitchFamily="18" charset="0"/>
              </a:rPr>
              <a:t>IN VITRO </a:t>
            </a:r>
            <a:r>
              <a:rPr lang="uk-UA" sz="2400" b="1" dirty="0">
                <a:solidFill>
                  <a:srgbClr val="009846"/>
                </a:solidFill>
                <a:effectLst/>
                <a:latin typeface="Times New Roman" panose="02020603050405020304" pitchFamily="18" charset="0"/>
                <a:ea typeface="Calibri" panose="020F0502020204030204" pitchFamily="34" charset="0"/>
                <a:cs typeface="Times New Roman" panose="02020603050405020304" pitchFamily="18" charset="0"/>
              </a:rPr>
              <a:t>И </a:t>
            </a:r>
            <a:r>
              <a:rPr lang="ru-RU" sz="2400" b="1" dirty="0">
                <a:solidFill>
                  <a:srgbClr val="009846"/>
                </a:solidFill>
                <a:effectLst/>
                <a:latin typeface="Times New Roman" panose="02020603050405020304" pitchFamily="18" charset="0"/>
                <a:ea typeface="Calibri" panose="020F0502020204030204" pitchFamily="34" charset="0"/>
                <a:cs typeface="Times New Roman" panose="02020603050405020304" pitchFamily="18" charset="0"/>
              </a:rPr>
              <a:t>ЗАКЛАДКИ ЯГОДНЫХ </a:t>
            </a:r>
            <a:r>
              <a:rPr lang="uk-UA" sz="2400" b="1" dirty="0">
                <a:solidFill>
                  <a:srgbClr val="009846"/>
                </a:solidFill>
                <a:effectLst/>
                <a:latin typeface="Times New Roman" panose="02020603050405020304" pitchFamily="18" charset="0"/>
                <a:ea typeface="Calibri" panose="020F0502020204030204" pitchFamily="34" charset="0"/>
                <a:cs typeface="Times New Roman" panose="02020603050405020304" pitchFamily="18" charset="0"/>
              </a:rPr>
              <a:t>ПЛАНТАЦИЙ</a:t>
            </a:r>
            <a:endParaRPr lang="pl-PL" sz="2400" dirty="0">
              <a:solidFill>
                <a:srgbClr val="009846"/>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2293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10</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5660F29E-D57F-4C02-A139-8D4F647ACC57}"/>
              </a:ext>
            </a:extLst>
          </p:cNvPr>
          <p:cNvSpPr txBox="1"/>
          <p:nvPr/>
        </p:nvSpPr>
        <p:spPr>
          <a:xfrm>
            <a:off x="1208369" y="1647914"/>
            <a:ext cx="8505283" cy="1027782"/>
          </a:xfrm>
          <a:prstGeom prst="rect">
            <a:avLst/>
          </a:prstGeom>
          <a:noFill/>
        </p:spPr>
        <p:txBody>
          <a:bodyPr wrap="square" rtlCol="0">
            <a:spAutoFit/>
          </a:bodyPr>
          <a:lstStyle/>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Институт садоводства и подведомственные ему (государственные) учреждения – материнский материал в виде растений, почек или культур </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in vitro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 подтвержденными идентичностью и здоровьем;</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Instytut Ogrodnictwa w Skierniewicach dołącza do PACTT / Aktualności /  Porozumienie Akademickich Centrów Transferu Technologii PACTT">
            <a:extLst>
              <a:ext uri="{FF2B5EF4-FFF2-40B4-BE49-F238E27FC236}">
                <a16:creationId xmlns:a16="http://schemas.microsoft.com/office/drawing/2014/main" id="{B7A20674-0D49-484E-9589-290539F76477}"/>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4160" t="5228" r="8878" b="15816"/>
          <a:stretch/>
        </p:blipFill>
        <p:spPr bwMode="auto">
          <a:xfrm>
            <a:off x="9901172" y="1622357"/>
            <a:ext cx="2004246" cy="832963"/>
          </a:xfrm>
          <a:prstGeom prst="rect">
            <a:avLst/>
          </a:prstGeom>
          <a:noFill/>
          <a:extLst>
            <a:ext uri="{909E8E84-426E-40DD-AFC4-6F175D3DCCD1}">
              <a14:hiddenFill xmlns:a14="http://schemas.microsoft.com/office/drawing/2010/main">
                <a:solidFill>
                  <a:srgbClr val="FFFFFF"/>
                </a:solidFill>
              </a14:hiddenFill>
            </a:ext>
          </a:extLst>
        </p:spPr>
      </p:pic>
      <p:sp>
        <p:nvSpPr>
          <p:cNvPr id="12" name="Strzałka: pięciokąt 11">
            <a:extLst>
              <a:ext uri="{FF2B5EF4-FFF2-40B4-BE49-F238E27FC236}">
                <a16:creationId xmlns:a16="http://schemas.microsoft.com/office/drawing/2014/main" id="{5E5A38C8-0AEB-4432-80B4-D628C189CC1A}"/>
              </a:ext>
            </a:extLst>
          </p:cNvPr>
          <p:cNvSpPr/>
          <p:nvPr/>
        </p:nvSpPr>
        <p:spPr>
          <a:xfrm>
            <a:off x="1208370" y="199303"/>
            <a:ext cx="8505282" cy="1351934"/>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нашей практике растения, предназначенные для размножения </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in vitro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поступают из источников, гарантирующих выполнение вышеупомянутых критериев. </a:t>
            </a:r>
            <a:endParaRPr lang="pl-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 ним относятся:</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pole tekstowe 12">
            <a:extLst>
              <a:ext uri="{FF2B5EF4-FFF2-40B4-BE49-F238E27FC236}">
                <a16:creationId xmlns:a16="http://schemas.microsoft.com/office/drawing/2014/main" id="{4B6E6DF5-5AA9-4F0A-B070-B307D004CE80}"/>
              </a:ext>
            </a:extLst>
          </p:cNvPr>
          <p:cNvSpPr txBox="1"/>
          <p:nvPr/>
        </p:nvSpPr>
        <p:spPr>
          <a:xfrm>
            <a:off x="1208368" y="2961888"/>
            <a:ext cx="8505283" cy="2620526"/>
          </a:xfrm>
          <a:prstGeom prst="rect">
            <a:avLst/>
          </a:prstGeom>
          <a:noFill/>
        </p:spPr>
        <p:txBody>
          <a:bodyPr wrap="square" rtlCol="0">
            <a:spAutoFit/>
          </a:bodyPr>
          <a:lstStyle/>
          <a:p>
            <a:pPr marL="285750" indent="-285750" algn="just">
              <a:lnSpc>
                <a:spcPct val="115000"/>
              </a:lnSpc>
              <a:spcAft>
                <a:spcPts val="1000"/>
              </a:spcAft>
              <a:buClr>
                <a:schemeClr val="accent6">
                  <a:lumMod val="75000"/>
                </a:schemeClr>
              </a:buClr>
              <a:buFont typeface="Wingdings" panose="05000000000000000000" pitchFamily="2" charset="2"/>
              <a:buChar char="Ø"/>
            </a:pPr>
            <a:r>
              <a:rPr lang="pl-PL" dirty="0">
                <a:latin typeface="Times New Roman" panose="02020603050405020304" pitchFamily="18" charset="0"/>
                <a:ea typeface="Calibri" panose="020F0502020204030204" pitchFamily="34" charset="0"/>
                <a:cs typeface="Times New Roman" panose="02020603050405020304" pitchFamily="18" charset="0"/>
              </a:rPr>
              <a:t>A</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вторитетные коммерческие компании, специализирующиеся на содержании и контроле материнского материала с точки зрения идентичности и здоровья. Эти компании предоставляют материал для размножения – отводки, почки, </a:t>
            </a:r>
            <a:r>
              <a:rPr lang="uk-UA" sz="1800" dirty="0">
                <a:effectLst/>
                <a:latin typeface="Times New Roman" panose="02020603050405020304" pitchFamily="18" charset="0"/>
                <a:ea typeface="Calibri" panose="020F0502020204030204" pitchFamily="34" charset="0"/>
                <a:cs typeface="Times New Roman" panose="02020603050405020304" pitchFamily="18" charset="0"/>
              </a:rPr>
              <a:t>root-blocks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культуры </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in vitro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 соответствующей документацией и с соответствующим уровнем сертификации. Это обязательное условие непрерывности процесса сертификации при дальнейшем воспроизведении. Такой компанией является, например, голландская фирма до недавнего времени известна как NAKT, а сейчас CFP (CleanFruitPlants)</a:t>
            </a:r>
            <a:r>
              <a:rPr lang="pl-PL"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708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anim calcmode="lin" valueType="num">
                                      <p:cBhvr additive="base">
                                        <p:cTn id="11" dur="500" fill="hold"/>
                                        <p:tgtEl>
                                          <p:spTgt spid="8194"/>
                                        </p:tgtEl>
                                        <p:attrNameLst>
                                          <p:attrName>ppt_x</p:attrName>
                                        </p:attrNameLst>
                                      </p:cBhvr>
                                      <p:tavLst>
                                        <p:tav tm="0">
                                          <p:val>
                                            <p:strVal val="#ppt_x"/>
                                          </p:val>
                                        </p:tav>
                                        <p:tav tm="100000">
                                          <p:val>
                                            <p:strVal val="#ppt_x"/>
                                          </p:val>
                                        </p:tav>
                                      </p:tavLst>
                                    </p:anim>
                                    <p:anim calcmode="lin" valueType="num">
                                      <p:cBhvr additive="base">
                                        <p:cTn id="12"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03073"/>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11</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5660F29E-D57F-4C02-A139-8D4F647ACC57}"/>
              </a:ext>
            </a:extLst>
          </p:cNvPr>
          <p:cNvSpPr txBox="1"/>
          <p:nvPr/>
        </p:nvSpPr>
        <p:spPr>
          <a:xfrm>
            <a:off x="1097280" y="401065"/>
            <a:ext cx="8749289" cy="1490152"/>
          </a:xfrm>
          <a:prstGeom prst="rect">
            <a:avLst/>
          </a:prstGeom>
          <a:noFill/>
        </p:spPr>
        <p:txBody>
          <a:bodyPr wrap="square" rtlCol="0">
            <a:spAutoFit/>
          </a:bodyPr>
          <a:lstStyle/>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Институциональные производители – например, Университет штата Мичиган (голубика), Университет штата Орегон (голубика), Университет Саскачевана (жимолость), Институт Джеймса Хаттона (малина) – образцы с почками для изоляции и материала </a:t>
            </a:r>
            <a:r>
              <a:rPr lang="ru-RU" sz="1600" i="1" dirty="0">
                <a:effectLst/>
                <a:latin typeface="Times New Roman" panose="02020603050405020304" pitchFamily="18" charset="0"/>
                <a:ea typeface="Calibri" panose="020F0502020204030204" pitchFamily="34" charset="0"/>
                <a:cs typeface="Times New Roman" panose="02020603050405020304" pitchFamily="18" charset="0"/>
              </a:rPr>
              <a:t>in vitro</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Если мы получаем право на размножение и продажу саженцев – исследования здоровья материала проводятся за счет нашей компании;</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NIWA hodowla roślin jagodowych – Głównym profilem działalności Spółki jest  prowadzenie prac hodowlanych dotyczących truskawki, maliny, jeżyny i  suchodrzewu jadalnego.">
            <a:extLst>
              <a:ext uri="{FF2B5EF4-FFF2-40B4-BE49-F238E27FC236}">
                <a16:creationId xmlns:a16="http://schemas.microsoft.com/office/drawing/2014/main" id="{9F033B0A-8232-4775-A9B5-205F7B5C24C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045435" y="2818914"/>
            <a:ext cx="1509302" cy="70389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ews | Global Plant Genetics">
            <a:extLst>
              <a:ext uri="{FF2B5EF4-FFF2-40B4-BE49-F238E27FC236}">
                <a16:creationId xmlns:a16="http://schemas.microsoft.com/office/drawing/2014/main" id="{6FE5666B-B5BF-420B-AFE9-46A6FD3F36E0}"/>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9999735" y="1930864"/>
            <a:ext cx="1600702" cy="75962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98C11D78-94DE-42E0-B8D4-D19CBFB97E5F}"/>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t="14537" r="3131" b="16771"/>
          <a:stretch/>
        </p:blipFill>
        <p:spPr bwMode="auto">
          <a:xfrm>
            <a:off x="9814321" y="589599"/>
            <a:ext cx="1815635" cy="93148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Business Deal, Handshake, Icon, Agreement, Contract">
            <a:extLst>
              <a:ext uri="{FF2B5EF4-FFF2-40B4-BE49-F238E27FC236}">
                <a16:creationId xmlns:a16="http://schemas.microsoft.com/office/drawing/2014/main" id="{1DAA486F-5A27-4EE2-99B0-8855FD5C542F}"/>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10143778" y="3886170"/>
            <a:ext cx="1221216" cy="638594"/>
          </a:xfrm>
          <a:prstGeom prst="rect">
            <a:avLst/>
          </a:prstGeom>
          <a:noFill/>
          <a:extLst>
            <a:ext uri="{909E8E84-426E-40DD-AFC4-6F175D3DCCD1}">
              <a14:hiddenFill xmlns:a14="http://schemas.microsoft.com/office/drawing/2010/main">
                <a:solidFill>
                  <a:srgbClr val="FFFFFF"/>
                </a:solidFill>
              </a14:hiddenFill>
            </a:ext>
          </a:extLst>
        </p:spPr>
      </p:pic>
      <p:sp>
        <p:nvSpPr>
          <p:cNvPr id="14" name="pole tekstowe 13">
            <a:extLst>
              <a:ext uri="{FF2B5EF4-FFF2-40B4-BE49-F238E27FC236}">
                <a16:creationId xmlns:a16="http://schemas.microsoft.com/office/drawing/2014/main" id="{203397F7-9041-4C75-AB93-8DE7DEA92406}"/>
              </a:ext>
            </a:extLst>
          </p:cNvPr>
          <p:cNvSpPr txBox="1"/>
          <p:nvPr/>
        </p:nvSpPr>
        <p:spPr>
          <a:xfrm>
            <a:off x="1392515" y="4699665"/>
            <a:ext cx="10237441" cy="923843"/>
          </a:xfrm>
          <a:prstGeom prst="rect">
            <a:avLst/>
          </a:prstGeom>
          <a:noFill/>
        </p:spPr>
        <p:txBody>
          <a:bodyPr wrap="square" rtlCol="0">
            <a:spAutoFit/>
          </a:bodyPr>
          <a:lstStyle/>
          <a:p>
            <a:pPr indent="450215" algn="just">
              <a:lnSpc>
                <a:spcPct val="115000"/>
              </a:lnSpc>
              <a:spcAft>
                <a:spcPts val="1000"/>
              </a:spcAft>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Если материал хранится в нашей компании, то время от времени, в соответствии с правовыми обязательствами, он подлежит контролю лабораториями, имеющими соответствующую аккредитацию. Компания обязана вести соответствующую документацию</a:t>
            </a:r>
            <a:r>
              <a:rPr lang="pl-PL" sz="1600" dirty="0">
                <a:latin typeface="Times New Roman" panose="02020603050405020304" pitchFamily="18" charset="0"/>
                <a:ea typeface="Calibri" panose="020F0502020204030204" pitchFamily="34" charset="0"/>
                <a:cs typeface="Times New Roman" panose="02020603050405020304" pitchFamily="18" charset="0"/>
              </a:rPr>
              <a: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pole tekstowe 14">
            <a:extLst>
              <a:ext uri="{FF2B5EF4-FFF2-40B4-BE49-F238E27FC236}">
                <a16:creationId xmlns:a16="http://schemas.microsoft.com/office/drawing/2014/main" id="{0180DEE8-5DC0-4594-8113-5FAB75EFD56D}"/>
              </a:ext>
            </a:extLst>
          </p:cNvPr>
          <p:cNvSpPr txBox="1"/>
          <p:nvPr/>
        </p:nvSpPr>
        <p:spPr>
          <a:xfrm>
            <a:off x="1133833" y="1974323"/>
            <a:ext cx="8749289" cy="923843"/>
          </a:xfrm>
          <a:prstGeom prst="rect">
            <a:avLst/>
          </a:prstGeom>
          <a:noFill/>
        </p:spPr>
        <p:txBody>
          <a:bodyPr wrap="square" rtlCol="0">
            <a:spAutoFit/>
          </a:bodyPr>
          <a:lstStyle/>
          <a:p>
            <a:pPr marL="285750" indent="-285750" algn="just">
              <a:lnSpc>
                <a:spcPct val="115000"/>
              </a:lnSpc>
              <a:spcAft>
                <a:spcPts val="1000"/>
              </a:spcAft>
              <a:buClr>
                <a:schemeClr val="accent6">
                  <a:lumMod val="75000"/>
                </a:schemeClr>
              </a:buClr>
              <a:buFont typeface="Wingdings" panose="05000000000000000000" pitchFamily="2" charset="2"/>
              <a:buChar char="Ø"/>
            </a:pPr>
            <a:r>
              <a:rPr lang="pl-PL" sz="1600" dirty="0">
                <a:effectLst/>
                <a:latin typeface="Times New Roman" panose="02020603050405020304" pitchFamily="18" charset="0"/>
                <a:ea typeface="Calibri" panose="020F0502020204030204" pitchFamily="34" charset="0"/>
                <a:cs typeface="Times New Roman" panose="02020603050405020304" pitchFamily="18" charset="0"/>
              </a:rPr>
              <a:t>K</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омпании, занимающиеся распространением новых сортов и продажей репродуктивных прав, например Global Plant Genetics, Plant Tip. В этом случае проверки здоровья выполняются за счет нашей компании или за счет заказа клиента;</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pole tekstowe 15">
            <a:extLst>
              <a:ext uri="{FF2B5EF4-FFF2-40B4-BE49-F238E27FC236}">
                <a16:creationId xmlns:a16="http://schemas.microsoft.com/office/drawing/2014/main" id="{FC60BD3B-A931-43B3-8794-958DC35F656A}"/>
              </a:ext>
            </a:extLst>
          </p:cNvPr>
          <p:cNvSpPr txBox="1"/>
          <p:nvPr/>
        </p:nvSpPr>
        <p:spPr>
          <a:xfrm>
            <a:off x="1133833" y="3022103"/>
            <a:ext cx="8749289" cy="640688"/>
          </a:xfrm>
          <a:prstGeom prst="rect">
            <a:avLst/>
          </a:prstGeom>
          <a:noFill/>
        </p:spPr>
        <p:txBody>
          <a:bodyPr wrap="square" rtlCol="0">
            <a:spAutoFit/>
          </a:bodyPr>
          <a:lstStyle/>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Частные селекционеры и целые селекционные компании – например, польская компания Niwa. Проверки здоровья также проводятся за счет нашей компании или за счет клиента;</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pole tekstowe 16">
            <a:extLst>
              <a:ext uri="{FF2B5EF4-FFF2-40B4-BE49-F238E27FC236}">
                <a16:creationId xmlns:a16="http://schemas.microsoft.com/office/drawing/2014/main" id="{DD196E08-F3C1-4406-8CA2-F9276A63DCD1}"/>
              </a:ext>
            </a:extLst>
          </p:cNvPr>
          <p:cNvSpPr txBox="1"/>
          <p:nvPr/>
        </p:nvSpPr>
        <p:spPr>
          <a:xfrm>
            <a:off x="1133833" y="3824374"/>
            <a:ext cx="8749289" cy="640688"/>
          </a:xfrm>
          <a:prstGeom prst="rect">
            <a:avLst/>
          </a:prstGeom>
          <a:noFill/>
        </p:spPr>
        <p:txBody>
          <a:bodyPr wrap="square" rtlCol="0">
            <a:spAutoFit/>
          </a:bodyPr>
          <a:lstStyle/>
          <a:p>
            <a:pPr marL="285750" indent="-285750" algn="just">
              <a:lnSpc>
                <a:spcPct val="115000"/>
              </a:lnSpc>
              <a:spcAft>
                <a:spcPts val="1000"/>
              </a:spcAft>
              <a:buClr>
                <a:schemeClr val="accent6">
                  <a:lumMod val="75000"/>
                </a:schemeClr>
              </a:buClr>
              <a:buFont typeface="Wingdings" panose="05000000000000000000" pitchFamily="2" charset="2"/>
              <a:buChar char="Ø"/>
            </a:pPr>
            <a:r>
              <a:rPr lang="pl-PL" sz="1600" dirty="0">
                <a:effectLst/>
                <a:latin typeface="Times New Roman" panose="02020603050405020304" pitchFamily="18" charset="0"/>
                <a:ea typeface="Calibri" panose="020F0502020204030204" pitchFamily="34" charset="0"/>
                <a:cs typeface="Times New Roman" panose="02020603050405020304" pitchFamily="18" charset="0"/>
              </a:rPr>
              <a:t>K</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лиенты, заказывающие размножение собственных растений – селективных форм, гибридов, и просто интересных форм. Тесты на здоровье в этом случае выполняются за счет клиента.</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24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fade">
                                      <p:cBhvr>
                                        <p:cTn id="12" dur="1000"/>
                                        <p:tgtEl>
                                          <p:spTgt spid="9222"/>
                                        </p:tgtEl>
                                      </p:cBhvr>
                                    </p:animEffect>
                                    <p:anim calcmode="lin" valueType="num">
                                      <p:cBhvr>
                                        <p:cTn id="13" dur="1000" fill="hold"/>
                                        <p:tgtEl>
                                          <p:spTgt spid="9222"/>
                                        </p:tgtEl>
                                        <p:attrNameLst>
                                          <p:attrName>ppt_x</p:attrName>
                                        </p:attrNameLst>
                                      </p:cBhvr>
                                      <p:tavLst>
                                        <p:tav tm="0">
                                          <p:val>
                                            <p:strVal val="#ppt_x"/>
                                          </p:val>
                                        </p:tav>
                                        <p:tav tm="100000">
                                          <p:val>
                                            <p:strVal val="#ppt_x"/>
                                          </p:val>
                                        </p:tav>
                                      </p:tavLst>
                                    </p:anim>
                                    <p:anim calcmode="lin" valueType="num">
                                      <p:cBhvr>
                                        <p:cTn id="14"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220"/>
                                        </p:tgtEl>
                                        <p:attrNameLst>
                                          <p:attrName>style.visibility</p:attrName>
                                        </p:attrNameLst>
                                      </p:cBhvr>
                                      <p:to>
                                        <p:strVal val="visible"/>
                                      </p:to>
                                    </p:set>
                                    <p:anim calcmode="lin" valueType="num">
                                      <p:cBhvr additive="base">
                                        <p:cTn id="23" dur="500" fill="hold"/>
                                        <p:tgtEl>
                                          <p:spTgt spid="9220"/>
                                        </p:tgtEl>
                                        <p:attrNameLst>
                                          <p:attrName>ppt_x</p:attrName>
                                        </p:attrNameLst>
                                      </p:cBhvr>
                                      <p:tavLst>
                                        <p:tav tm="0">
                                          <p:val>
                                            <p:strVal val="#ppt_x"/>
                                          </p:val>
                                        </p:tav>
                                        <p:tav tm="100000">
                                          <p:val>
                                            <p:strVal val="#ppt_x"/>
                                          </p:val>
                                        </p:tav>
                                      </p:tavLst>
                                    </p:anim>
                                    <p:anim calcmode="lin" valueType="num">
                                      <p:cBhvr additive="base">
                                        <p:cTn id="24"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9218"/>
                                        </p:tgtEl>
                                        <p:attrNameLst>
                                          <p:attrName>style.visibility</p:attrName>
                                        </p:attrNameLst>
                                      </p:cBhvr>
                                      <p:to>
                                        <p:strVal val="visible"/>
                                      </p:to>
                                    </p:set>
                                    <p:anim calcmode="lin" valueType="num">
                                      <p:cBhvr additive="base">
                                        <p:cTn id="33" dur="500" fill="hold"/>
                                        <p:tgtEl>
                                          <p:spTgt spid="9218"/>
                                        </p:tgtEl>
                                        <p:attrNameLst>
                                          <p:attrName>ppt_x</p:attrName>
                                        </p:attrNameLst>
                                      </p:cBhvr>
                                      <p:tavLst>
                                        <p:tav tm="0">
                                          <p:val>
                                            <p:strVal val="#ppt_x"/>
                                          </p:val>
                                        </p:tav>
                                        <p:tav tm="100000">
                                          <p:val>
                                            <p:strVal val="#ppt_x"/>
                                          </p:val>
                                        </p:tav>
                                      </p:tavLst>
                                    </p:anim>
                                    <p:anim calcmode="lin" valueType="num">
                                      <p:cBhvr additive="base">
                                        <p:cTn id="34"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224"/>
                                        </p:tgtEl>
                                        <p:attrNameLst>
                                          <p:attrName>style.visibility</p:attrName>
                                        </p:attrNameLst>
                                      </p:cBhvr>
                                      <p:to>
                                        <p:strVal val="visible"/>
                                      </p:to>
                                    </p:set>
                                    <p:anim calcmode="lin" valueType="num">
                                      <p:cBhvr additive="base">
                                        <p:cTn id="43" dur="500" fill="hold"/>
                                        <p:tgtEl>
                                          <p:spTgt spid="9224"/>
                                        </p:tgtEl>
                                        <p:attrNameLst>
                                          <p:attrName>ppt_x</p:attrName>
                                        </p:attrNameLst>
                                      </p:cBhvr>
                                      <p:tavLst>
                                        <p:tav tm="0">
                                          <p:val>
                                            <p:strVal val="#ppt_x"/>
                                          </p:val>
                                        </p:tav>
                                        <p:tav tm="100000">
                                          <p:val>
                                            <p:strVal val="#ppt_x"/>
                                          </p:val>
                                        </p:tav>
                                      </p:tavLst>
                                    </p:anim>
                                    <p:anim calcmode="lin" valueType="num">
                                      <p:cBhvr additive="base">
                                        <p:cTn id="44" dur="500" fill="hold"/>
                                        <p:tgtEl>
                                          <p:spTgt spid="92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12</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5660F29E-D57F-4C02-A139-8D4F647ACC57}"/>
              </a:ext>
            </a:extLst>
          </p:cNvPr>
          <p:cNvSpPr txBox="1"/>
          <p:nvPr/>
        </p:nvSpPr>
        <p:spPr>
          <a:xfrm>
            <a:off x="7880870" y="455214"/>
            <a:ext cx="3972999" cy="5037918"/>
          </a:xfrm>
          <a:prstGeom prst="rect">
            <a:avLst/>
          </a:prstGeom>
          <a:noFill/>
        </p:spPr>
        <p:txBody>
          <a:bodyPr wrap="square" rtlCol="0">
            <a:spAutoFit/>
          </a:bodyPr>
          <a:lstStyle/>
          <a:p>
            <a:pPr indent="450215">
              <a:lnSpc>
                <a:spcPct val="115000"/>
              </a:lnSpc>
              <a:spcAft>
                <a:spcPts val="1000"/>
              </a:spcAft>
            </a:pPr>
            <a:r>
              <a:rPr lang="ru-RU" sz="1650" dirty="0">
                <a:effectLst/>
                <a:latin typeface="Times New Roman" panose="02020603050405020304" pitchFamily="18" charset="0"/>
                <a:ea typeface="Calibri" panose="020F0502020204030204" pitchFamily="34" charset="0"/>
                <a:cs typeface="Times New Roman" panose="02020603050405020304" pitchFamily="18" charset="0"/>
              </a:rPr>
              <a:t>Некоторые сорта ягодных растений проходят испытания, находясь в контролируемых условиях в профессиональных компаниях, предоставляющих исходный материал для создания культур, гарантирующих его идентичность и уровень здоровья. Некоторые сорта ягодных культур могут быть проверены и особо тщательным образом. Стоимость обследования, подтверждающего состояние здоровья и определяющего статус здоровья ягодных растений, составляет от 2 000 до 4 000 евро, а содержание в помещении предприятия (как исключение) после обследования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650" dirty="0">
                <a:effectLst/>
                <a:latin typeface="Times New Roman" panose="02020603050405020304" pitchFamily="18" charset="0"/>
                <a:ea typeface="Calibri" panose="020F0502020204030204" pitchFamily="34" charset="0"/>
                <a:cs typeface="Times New Roman" panose="02020603050405020304" pitchFamily="18" charset="0"/>
              </a:rPr>
              <a:t> несколько сотен евро в год.</a:t>
            </a:r>
            <a:endParaRPr lang="pl-PL" sz="16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Obraz 6">
            <a:extLst>
              <a:ext uri="{FF2B5EF4-FFF2-40B4-BE49-F238E27FC236}">
                <a16:creationId xmlns:a16="http://schemas.microsoft.com/office/drawing/2014/main" id="{45587578-B542-4440-AC1F-54A466970E36}"/>
              </a:ext>
            </a:extLst>
          </p:cNvPr>
          <p:cNvPicPr>
            <a:picLocks noChangeAspect="1"/>
          </p:cNvPicPr>
          <p:nvPr/>
        </p:nvPicPr>
        <p:blipFill>
          <a:blip r:embed="rId7"/>
          <a:stretch>
            <a:fillRect/>
          </a:stretch>
        </p:blipFill>
        <p:spPr>
          <a:xfrm>
            <a:off x="1162952" y="444413"/>
            <a:ext cx="6585837" cy="4832025"/>
          </a:xfrm>
          <a:prstGeom prst="rect">
            <a:avLst/>
          </a:prstGeom>
        </p:spPr>
      </p:pic>
    </p:spTree>
    <p:extLst>
      <p:ext uri="{BB962C8B-B14F-4D97-AF65-F5344CB8AC3E}">
        <p14:creationId xmlns:p14="http://schemas.microsoft.com/office/powerpoint/2010/main" val="105819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13</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5660F29E-D57F-4C02-A139-8D4F647ACC57}"/>
              </a:ext>
            </a:extLst>
          </p:cNvPr>
          <p:cNvSpPr txBox="1"/>
          <p:nvPr/>
        </p:nvSpPr>
        <p:spPr>
          <a:xfrm>
            <a:off x="5544861" y="344072"/>
            <a:ext cx="5808938" cy="4893455"/>
          </a:xfrm>
          <a:prstGeom prst="rect">
            <a:avLst/>
          </a:prstGeom>
          <a:noFill/>
        </p:spPr>
        <p:txBody>
          <a:bodyPr wrap="square" rtlCol="0">
            <a:spAutoFit/>
          </a:bodyPr>
          <a:lstStyle/>
          <a:p>
            <a:pPr indent="450215" algn="just">
              <a:lnSpc>
                <a:spcPts val="2900"/>
              </a:lnSpc>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Иногда бывает, что для начала процесса размножения имеется небольшое количество материала, а клиент не проводил исследований растительного материала, предназначенного для размножения. В этом случае мы прививаем доставленные черенки на соответствующие подвои или используем их для создания исходных культур. После получения соответствующего количества растительного материала в культурах (или инокуляции) – подвергаем его исследованиям. Были случаи, что материал имел в своих тканях вирусы или цитоплазму (голубика). В такой ситуации уничтожается весь растительный материал данного таксона (сорта или вида).</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Obraz 6">
            <a:extLst>
              <a:ext uri="{FF2B5EF4-FFF2-40B4-BE49-F238E27FC236}">
                <a16:creationId xmlns:a16="http://schemas.microsoft.com/office/drawing/2014/main" id="{989C8829-BC63-4433-B283-C53CE6D9A8FD}"/>
              </a:ext>
            </a:extLst>
          </p:cNvPr>
          <p:cNvPicPr>
            <a:picLocks noChangeAspect="1"/>
          </p:cNvPicPr>
          <p:nvPr/>
        </p:nvPicPr>
        <p:blipFill>
          <a:blip r:embed="rId7"/>
          <a:stretch>
            <a:fillRect/>
          </a:stretch>
        </p:blipFill>
        <p:spPr>
          <a:xfrm>
            <a:off x="1425537" y="344072"/>
            <a:ext cx="3827620" cy="5008880"/>
          </a:xfrm>
          <a:prstGeom prst="rect">
            <a:avLst/>
          </a:prstGeom>
        </p:spPr>
      </p:pic>
    </p:spTree>
    <p:extLst>
      <p:ext uri="{BB962C8B-B14F-4D97-AF65-F5344CB8AC3E}">
        <p14:creationId xmlns:p14="http://schemas.microsoft.com/office/powerpoint/2010/main" val="1654284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14</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5660F29E-D57F-4C02-A139-8D4F647ACC57}"/>
              </a:ext>
            </a:extLst>
          </p:cNvPr>
          <p:cNvSpPr txBox="1"/>
          <p:nvPr/>
        </p:nvSpPr>
        <p:spPr>
          <a:xfrm>
            <a:off x="1133833" y="423329"/>
            <a:ext cx="10001966" cy="1787797"/>
          </a:xfrm>
          <a:prstGeom prst="rect">
            <a:avLst/>
          </a:prstGeom>
          <a:noFill/>
        </p:spPr>
        <p:txBody>
          <a:bodyPr wrap="square" rtlCol="0">
            <a:spAutoFit/>
          </a:bodyPr>
          <a:lstStyle/>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Посадочный материал, предназначенный для насаждений, должен быть, прежде всего, соответственным (идентичным) сортовому составу, свободным от болезней и вредителей, это очевидно. Однако приведу другие, очень важные критерии выбора посадочного материала для коммерческих насаждений.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примере голубики высокорослой их можно разделить на следующие группы:</a:t>
            </a:r>
            <a:endParaRPr lang="pl-PL"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Strzałka: pięciokąt 11">
            <a:extLst>
              <a:ext uri="{FF2B5EF4-FFF2-40B4-BE49-F238E27FC236}">
                <a16:creationId xmlns:a16="http://schemas.microsoft.com/office/drawing/2014/main" id="{543BF67F-9D4A-4DFA-B618-FDC82CF52EFD}"/>
              </a:ext>
            </a:extLst>
          </p:cNvPr>
          <p:cNvSpPr/>
          <p:nvPr/>
        </p:nvSpPr>
        <p:spPr>
          <a:xfrm>
            <a:off x="1209437" y="2329542"/>
            <a:ext cx="10512352" cy="43688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15000"/>
              </a:lnSpc>
              <a:spcAft>
                <a:spcPts val="10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1. Природно-климатические и почвенные условия в планируемом насаждении</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pole tekstowe 12">
            <a:extLst>
              <a:ext uri="{FF2B5EF4-FFF2-40B4-BE49-F238E27FC236}">
                <a16:creationId xmlns:a16="http://schemas.microsoft.com/office/drawing/2014/main" id="{50FACA94-F259-49B5-AE2B-5BEBBC00723F}"/>
              </a:ext>
            </a:extLst>
          </p:cNvPr>
          <p:cNvSpPr txBox="1"/>
          <p:nvPr/>
        </p:nvSpPr>
        <p:spPr>
          <a:xfrm>
            <a:off x="1133834" y="2896506"/>
            <a:ext cx="7512062" cy="2852576"/>
          </a:xfrm>
          <a:prstGeom prst="rect">
            <a:avLst/>
          </a:prstGeom>
          <a:noFill/>
        </p:spPr>
        <p:txBody>
          <a:bodyPr wrap="square" rtlCol="0">
            <a:spAutoFit/>
          </a:bodyPr>
          <a:lstStyle/>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климатические</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 определяют выбор сорта из соответствующей группы по морозостойкости;</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вода</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 ее доступность, количество, качество и в целом возможности использования имеющихся водных ресурсов;</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частота появления </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поздних заморозков</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града</a:t>
            </a:r>
            <a:r>
              <a:rPr lang="pl-PL"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особенности рельефа</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понижения и возможные морозные бассейны</a:t>
            </a:r>
            <a:r>
              <a:rPr lang="pl-PL"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особенности местной почвы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 пригодность для голубики, расчет стоимости ее модификации или подбор технологии выращивания в искусственном субстрате.</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290" name="Picture 2" descr="Soil, Hand, Farm, Garden, Fertilizer, Compost, Organic">
            <a:extLst>
              <a:ext uri="{FF2B5EF4-FFF2-40B4-BE49-F238E27FC236}">
                <a16:creationId xmlns:a16="http://schemas.microsoft.com/office/drawing/2014/main" id="{F19CD1BA-C63F-46B3-9E3B-3F4062C98DD0}"/>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8761676" y="3031224"/>
            <a:ext cx="2960113" cy="275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676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15</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3" name="pole tekstowe 2">
            <a:extLst>
              <a:ext uri="{FF2B5EF4-FFF2-40B4-BE49-F238E27FC236}">
                <a16:creationId xmlns:a16="http://schemas.microsoft.com/office/drawing/2014/main" id="{C5CD4CB7-BBA1-4376-ACAA-6C64FCAAA7CD}"/>
              </a:ext>
            </a:extLst>
          </p:cNvPr>
          <p:cNvSpPr txBox="1"/>
          <p:nvPr/>
        </p:nvSpPr>
        <p:spPr>
          <a:xfrm>
            <a:off x="6104998" y="818701"/>
            <a:ext cx="5511099" cy="5012526"/>
          </a:xfrm>
          <a:prstGeom prst="rect">
            <a:avLst/>
          </a:prstGeom>
          <a:noFill/>
        </p:spPr>
        <p:txBody>
          <a:bodyPr wrap="square" rtlCol="0">
            <a:spAutoFit/>
          </a:bodyPr>
          <a:lstStyle/>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sz="1550" b="1" dirty="0">
                <a:effectLst/>
                <a:latin typeface="Times New Roman" panose="02020603050405020304" pitchFamily="18" charset="0"/>
                <a:ea typeface="Calibri" panose="020F0502020204030204" pitchFamily="34" charset="0"/>
                <a:cs typeface="Times New Roman" panose="02020603050405020304" pitchFamily="18" charset="0"/>
              </a:rPr>
              <a:t>Размер растения. </a:t>
            </a:r>
            <a:r>
              <a:rPr lang="ru-RU" sz="1550" dirty="0">
                <a:effectLst/>
                <a:latin typeface="Times New Roman" panose="02020603050405020304" pitchFamily="18" charset="0"/>
                <a:ea typeface="Calibri" panose="020F0502020204030204" pitchFamily="34" charset="0"/>
                <a:cs typeface="Times New Roman" panose="02020603050405020304" pitchFamily="18" charset="0"/>
              </a:rPr>
              <a:t>На плантациях высаживают однолетние, двухлетние, реже более взрослые растения. Обычно это материал в горшках емкостью 1,5–3 литра. Растения должны быть разветвленными, на них должно быть 3–5 основных побегов – в дальнейшем они будут скелетом плодоносящего куста. Кусты не должны быть слишком высокими, лучше 30–40 см, чем 70–80 см. Высокие кустарники часто наклоняются ветром после того, как весной распускаются новые листья, что повреждает новые тонкие корни при каждом наклоне. В теплом климате часто высаживают более мелкие растения, даже из горшка 0,5 л (Р9). Причинами являются более низкие цены на растения, меньшие транспортные расходы и тот факт, что в теплом климате вегетационный период длится до 8 месяцев. Через 1 год маленькие растения достигают больших размеров и даже формируют цветочные почки. Кроме того, растения меньшего размера легко приживаются на постоянном месте и быстро адаптируются к новым условиям.</a:t>
            </a:r>
            <a:endParaRPr lang="pl-PL" sz="15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Obraz 12">
            <a:extLst>
              <a:ext uri="{FF2B5EF4-FFF2-40B4-BE49-F238E27FC236}">
                <a16:creationId xmlns:a16="http://schemas.microsoft.com/office/drawing/2014/main" id="{544119E9-8DFB-4B1A-AE64-4028CB2842D8}"/>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297172" y="949443"/>
            <a:ext cx="4807826" cy="4571795"/>
          </a:xfrm>
          <a:prstGeom prst="rect">
            <a:avLst/>
          </a:prstGeom>
        </p:spPr>
      </p:pic>
      <p:sp>
        <p:nvSpPr>
          <p:cNvPr id="14" name="Strzałka: pięciokąt 13">
            <a:extLst>
              <a:ext uri="{FF2B5EF4-FFF2-40B4-BE49-F238E27FC236}">
                <a16:creationId xmlns:a16="http://schemas.microsoft.com/office/drawing/2014/main" id="{E7BB5D30-E96C-49E9-8DBC-DB22934310EF}"/>
              </a:ext>
            </a:extLst>
          </p:cNvPr>
          <p:cNvSpPr/>
          <p:nvPr/>
        </p:nvSpPr>
        <p:spPr>
          <a:xfrm>
            <a:off x="1297171" y="188362"/>
            <a:ext cx="10318925" cy="43688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15000"/>
              </a:lnSpc>
              <a:spcAft>
                <a:spcPts val="10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2. Посадочный материал – его параметры и наличие</a:t>
            </a:r>
            <a:endParaRPr lang="pl-PL"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7606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16</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A4CD7F94-3E0E-4250-8476-02601B3EBAAD}"/>
              </a:ext>
            </a:extLst>
          </p:cNvPr>
          <p:cNvSpPr txBox="1"/>
          <p:nvPr/>
        </p:nvSpPr>
        <p:spPr>
          <a:xfrm>
            <a:off x="4559410" y="1077433"/>
            <a:ext cx="6600105" cy="4402937"/>
          </a:xfrm>
          <a:prstGeom prst="rect">
            <a:avLst/>
          </a:prstGeom>
          <a:noFill/>
        </p:spPr>
        <p:txBody>
          <a:bodyPr wrap="square" rtlCol="0">
            <a:spAutoFit/>
          </a:bodyPr>
          <a:lstStyle/>
          <a:p>
            <a:pPr marL="285750" indent="-285750">
              <a:lnSpc>
                <a:spcPts val="2600"/>
              </a:lnSpc>
              <a:buClr>
                <a:schemeClr val="accent6">
                  <a:lumMod val="75000"/>
                </a:schemeClr>
              </a:buClr>
              <a:buFont typeface="Wingdings" panose="05000000000000000000" pitchFamily="2" charset="2"/>
              <a:buChar char="Ø"/>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Корневая система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важнейшая часть растения, предназначенного для посадки. Именно она принимает решение о начале развития растения на новом месте. Корневая система должна быть хорошо развита, окраска корней зависит от стадии развития растения, она должна быть желто-светло-коричневой в период покоя. Еще лучше, если она представляет собой плотную сетку, окружающую внешнюю сторону корневого кома. Он не должен создавать слой плотного «войлока» на прилегающей к горшку поверхности. Весной, когда начинается рост, должны быть видны многочисленные белые тонкие корешки. На дне горшка не должно быть слоя черного илистого субстрата, в котором нет живых корней.</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Obraz 13">
            <a:extLst>
              <a:ext uri="{FF2B5EF4-FFF2-40B4-BE49-F238E27FC236}">
                <a16:creationId xmlns:a16="http://schemas.microsoft.com/office/drawing/2014/main" id="{CE5C1F5B-0A34-4D26-8AB2-5686B4AD898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rot="5400000">
            <a:off x="704195" y="1678166"/>
            <a:ext cx="4402937" cy="3201472"/>
          </a:xfrm>
          <a:prstGeom prst="rect">
            <a:avLst/>
          </a:prstGeom>
        </p:spPr>
      </p:pic>
      <p:sp>
        <p:nvSpPr>
          <p:cNvPr id="15" name="Strzałka: pięciokąt 14">
            <a:extLst>
              <a:ext uri="{FF2B5EF4-FFF2-40B4-BE49-F238E27FC236}">
                <a16:creationId xmlns:a16="http://schemas.microsoft.com/office/drawing/2014/main" id="{759BD2C2-E965-4BD0-AFB9-21D14F2EB8FF}"/>
              </a:ext>
            </a:extLst>
          </p:cNvPr>
          <p:cNvSpPr/>
          <p:nvPr/>
        </p:nvSpPr>
        <p:spPr>
          <a:xfrm>
            <a:off x="1304927" y="188362"/>
            <a:ext cx="9854587" cy="43688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15000"/>
              </a:lnSpc>
              <a:spcAft>
                <a:spcPts val="10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2. Посадочный материал – его параметры и наличие</a:t>
            </a:r>
            <a:endParaRPr lang="pl-PL"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3066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17</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996E39B4-1BBE-4C7C-A2D8-288B8F615FA8}"/>
              </a:ext>
            </a:extLst>
          </p:cNvPr>
          <p:cNvSpPr txBox="1"/>
          <p:nvPr/>
        </p:nvSpPr>
        <p:spPr>
          <a:xfrm>
            <a:off x="4807024" y="1137334"/>
            <a:ext cx="6546775" cy="4723344"/>
          </a:xfrm>
          <a:prstGeom prst="rect">
            <a:avLst/>
          </a:prstGeom>
          <a:noFill/>
        </p:spPr>
        <p:txBody>
          <a:bodyPr wrap="square" rtlCol="0">
            <a:spAutoFit/>
          </a:bodyPr>
          <a:lstStyle/>
          <a:p>
            <a:pPr marL="285750" indent="-285750">
              <a:lnSpc>
                <a:spcPts val="2800"/>
              </a:lnSpc>
              <a:buClr>
                <a:schemeClr val="accent6">
                  <a:lumMod val="75000"/>
                </a:schemeClr>
              </a:buClr>
              <a:buFont typeface="Wingdings" panose="05000000000000000000" pitchFamily="2" charset="2"/>
              <a:buChar char="Ø"/>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Наличие саженцев </a:t>
            </a:r>
            <a:r>
              <a:rPr lang="pl-PL" sz="1800" b="1" dirty="0">
                <a:effectLst/>
                <a:latin typeface="Times New Roman" panose="02020603050405020304" pitchFamily="18" charset="0"/>
                <a:ea typeface="Calibri" panose="020F0502020204030204" pitchFamily="34" charset="0"/>
              </a:rPr>
              <a:t>–</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дата посадки.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Практика наших клиентов и наши наблюдения показывают, что молодые растения на плантации лучше высаживать весной. Тогда они легко адаптируются, быстро наращивают корневую систему в новых условиях и хорошо адаптируются к первой зиме на плантации. Питомники часто располагаются в более мягких климатических условиях, чем плантации, и предпочитают осенний срок доставки саженцев на плантации. Срок поставки затягивается тем, что перед отправкой питомники ждут полной дефолиации сеянцев. Растения, доставленные на плантацию, особенно при позднем поступлении на плантацию, лучше всего хранить до весны в холодильной камере, замораживая при </a:t>
            </a:r>
            <a:r>
              <a:rPr lang="pl-PL" sz="1800" dirty="0">
                <a:effectLst/>
                <a:latin typeface="Times New Roman" panose="02020603050405020304" pitchFamily="18" charset="0"/>
                <a:ea typeface="Calibri" panose="020F0502020204030204" pitchFamily="34" charset="0"/>
              </a:rPr>
              <a:t>–</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2˚С. Они никогда не промерзнут и весной будут быстро развиваться. </a:t>
            </a:r>
            <a:endParaRPr lang="pl-PL" sz="1600" dirty="0"/>
          </a:p>
        </p:txBody>
      </p:sp>
      <p:pic>
        <p:nvPicPr>
          <p:cNvPr id="14" name="Obraz 13">
            <a:extLst>
              <a:ext uri="{FF2B5EF4-FFF2-40B4-BE49-F238E27FC236}">
                <a16:creationId xmlns:a16="http://schemas.microsoft.com/office/drawing/2014/main" id="{8F727C64-A5CE-41CD-83AC-BDCA2A9ABFB7}"/>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541485" y="1172518"/>
            <a:ext cx="3265538" cy="4625119"/>
          </a:xfrm>
          <a:prstGeom prst="rect">
            <a:avLst/>
          </a:prstGeom>
        </p:spPr>
      </p:pic>
      <p:sp>
        <p:nvSpPr>
          <p:cNvPr id="15" name="Strzałka: pięciokąt 14">
            <a:extLst>
              <a:ext uri="{FF2B5EF4-FFF2-40B4-BE49-F238E27FC236}">
                <a16:creationId xmlns:a16="http://schemas.microsoft.com/office/drawing/2014/main" id="{57F2C235-B979-4696-890B-7494BB1B6BA7}"/>
              </a:ext>
            </a:extLst>
          </p:cNvPr>
          <p:cNvSpPr/>
          <p:nvPr/>
        </p:nvSpPr>
        <p:spPr>
          <a:xfrm>
            <a:off x="1541485" y="188362"/>
            <a:ext cx="9812314" cy="43688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15000"/>
              </a:lnSpc>
              <a:spcAft>
                <a:spcPts val="10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2. Посадочный материал – его параметры и наличие</a:t>
            </a:r>
            <a:endParaRPr lang="pl-PL"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9751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18</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996E39B4-1BBE-4C7C-A2D8-288B8F615FA8}"/>
              </a:ext>
            </a:extLst>
          </p:cNvPr>
          <p:cNvSpPr txBox="1"/>
          <p:nvPr/>
        </p:nvSpPr>
        <p:spPr>
          <a:xfrm>
            <a:off x="4876800" y="797223"/>
            <a:ext cx="6583680" cy="4790670"/>
          </a:xfrm>
          <a:prstGeom prst="rect">
            <a:avLst/>
          </a:prstGeom>
          <a:noFill/>
        </p:spPr>
        <p:txBody>
          <a:bodyPr wrap="square" rtlCol="0">
            <a:spAutoFit/>
          </a:bodyPr>
          <a:lstStyle/>
          <a:p>
            <a:pPr marL="285750" indent="-285750">
              <a:lnSpc>
                <a:spcPts val="2300"/>
              </a:lnSpc>
              <a:buClr>
                <a:schemeClr val="accent6">
                  <a:lumMod val="75000"/>
                </a:schemeClr>
              </a:buClr>
              <a:buFont typeface="Wingdings" panose="05000000000000000000" pitchFamily="2" charset="2"/>
              <a:buChar char="Ø"/>
            </a:pP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Наличие саженцев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 дата посадки. </a:t>
            </a:r>
            <a:endParaRPr lang="pl-PL"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ts val="2300"/>
              </a:lnSpc>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Если нет доступного холодильного склада, можно с успехом хранить растения на зиму в районе будущей плантации. Поместите рассаду в горшки рядом друг с другом, на землю с хорошим дренажем, устеленную черной или коричневой агротканью. После полива растений и последующего подсушивания побегов, во время первых легких заморозков следует укрыть растения слоем сухих, лучше всего сосновых, опилок или стружки. Слой опилок должен быть толщиной до 20 см – особенно в бесснежные, очень холодные зимы. Не забудьте закрепить верхний слой опилок от задувания ветром, Посаженные весной растения, быстро начнут свое развитие, и мы не заметим никакого негативного влияния весенней посадки на их развитие. Важно, чтобы у высаженных в это время растений не было развивающихся на весну побегов и корней. Конечно, плантации закладывают осенью, но я бы предпочел позднелетний срок, конец августа или сентябрь, чтобы дать рассаде как можно больше времени подготовиться к зиме на новом месте.</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Obraz 11">
            <a:extLst>
              <a:ext uri="{FF2B5EF4-FFF2-40B4-BE49-F238E27FC236}">
                <a16:creationId xmlns:a16="http://schemas.microsoft.com/office/drawing/2014/main" id="{97F9FF76-E835-46B1-A323-970C7AB43B36}"/>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249113" y="797223"/>
            <a:ext cx="3512406" cy="4652505"/>
          </a:xfrm>
          <a:prstGeom prst="rect">
            <a:avLst/>
          </a:prstGeom>
        </p:spPr>
      </p:pic>
      <p:sp>
        <p:nvSpPr>
          <p:cNvPr id="13" name="Strzałka: pięciokąt 12">
            <a:extLst>
              <a:ext uri="{FF2B5EF4-FFF2-40B4-BE49-F238E27FC236}">
                <a16:creationId xmlns:a16="http://schemas.microsoft.com/office/drawing/2014/main" id="{4F6C2987-8141-49C4-AEA3-6A1633F84D78}"/>
              </a:ext>
            </a:extLst>
          </p:cNvPr>
          <p:cNvSpPr/>
          <p:nvPr/>
        </p:nvSpPr>
        <p:spPr>
          <a:xfrm>
            <a:off x="1249113" y="188362"/>
            <a:ext cx="10104686" cy="43688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15000"/>
              </a:lnSpc>
              <a:spcAft>
                <a:spcPts val="10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2. Посадочный материал – его параметры и наличие</a:t>
            </a:r>
            <a:endParaRPr lang="pl-PL" sz="1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7211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19</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996E39B4-1BBE-4C7C-A2D8-288B8F615FA8}"/>
              </a:ext>
            </a:extLst>
          </p:cNvPr>
          <p:cNvSpPr txBox="1"/>
          <p:nvPr/>
        </p:nvSpPr>
        <p:spPr>
          <a:xfrm>
            <a:off x="4754881" y="807981"/>
            <a:ext cx="5856890" cy="4555093"/>
          </a:xfrm>
          <a:prstGeom prst="rect">
            <a:avLst/>
          </a:prstGeom>
          <a:noFill/>
        </p:spPr>
        <p:txBody>
          <a:bodyPr wrap="square" rtlCol="0">
            <a:spAutoFit/>
          </a:bodyPr>
          <a:lstStyle/>
          <a:p>
            <a:pPr>
              <a:lnSpc>
                <a:spcPts val="2700"/>
              </a:lnSpc>
            </a:pPr>
            <a:r>
              <a:rPr lang="pl-PL" sz="1600" dirty="0">
                <a:latin typeface="Times New Roman" panose="02020603050405020304" pitchFamily="18" charset="0"/>
                <a:cs typeface="Times New Roman" panose="02020603050405020304" pitchFamily="18" charset="0"/>
              </a:rPr>
              <a:t>B</a:t>
            </a:r>
            <a:r>
              <a:rPr lang="ru-RU" sz="1600" dirty="0">
                <a:latin typeface="Times New Roman" panose="02020603050405020304" pitchFamily="18" charset="0"/>
                <a:cs typeface="Times New Roman" panose="02020603050405020304" pitchFamily="18" charset="0"/>
              </a:rPr>
              <a:t>ысаживаемые сорта должны соответствовать потребностям рынка по срокам созревания и качеству плодов. Они должны хорошо храниться и хорошо транспортироваться. В настоящее время в наших климатических условиях еще отчетливо прослеживается тенденция к посадке преимущественно ранних сортов. Период сбора урожая короткий и приходится на конец мая – начало июля. Цена на рынке, жаждущем свежих местных фруктов, обычно привлекательна для производителей. Однако следует учитывать наличие сборщиков в такое короткое время сбора урожая. Более поздние сорта также востребованы на рынке, и их присутствие на плантациях и, как правило, высокая плодовитость облегчают организацию сбора урожая и снижают риск экономической неудачи.</a:t>
            </a:r>
            <a:endParaRPr lang="pl-PL" sz="1600" dirty="0">
              <a:latin typeface="Times New Roman" panose="02020603050405020304" pitchFamily="18" charset="0"/>
              <a:cs typeface="Times New Roman" panose="02020603050405020304" pitchFamily="18" charset="0"/>
            </a:endParaRPr>
          </a:p>
        </p:txBody>
      </p:sp>
      <p:sp>
        <p:nvSpPr>
          <p:cNvPr id="12" name="Strzałka: pięciokąt 11">
            <a:extLst>
              <a:ext uri="{FF2B5EF4-FFF2-40B4-BE49-F238E27FC236}">
                <a16:creationId xmlns:a16="http://schemas.microsoft.com/office/drawing/2014/main" id="{26FE08C7-2216-4F24-9092-31AAD2568F4F}"/>
              </a:ext>
            </a:extLst>
          </p:cNvPr>
          <p:cNvSpPr/>
          <p:nvPr/>
        </p:nvSpPr>
        <p:spPr>
          <a:xfrm>
            <a:off x="1162954" y="188362"/>
            <a:ext cx="9448818" cy="43688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15000"/>
              </a:lnSpc>
              <a:spcAft>
                <a:spcPts val="1000"/>
              </a:spcAft>
            </a:pPr>
            <a:r>
              <a:rPr lang="ru-RU" sz="1800" b="1" dirty="0"/>
              <a:t>3. Экономические критерии</a:t>
            </a:r>
            <a:endParaRPr lang="pl-PL"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340" name="Picture 4" descr="Basket, Berry, Food, Fruit, Fresh, Blue, Juicy">
            <a:extLst>
              <a:ext uri="{FF2B5EF4-FFF2-40B4-BE49-F238E27FC236}">
                <a16:creationId xmlns:a16="http://schemas.microsoft.com/office/drawing/2014/main" id="{796B26E3-11EE-4C8F-91DE-CA4327F60106}"/>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1162953" y="807981"/>
            <a:ext cx="3337837" cy="4515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209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3" name="pole tekstowe 2">
            <a:extLst>
              <a:ext uri="{FF2B5EF4-FFF2-40B4-BE49-F238E27FC236}">
                <a16:creationId xmlns:a16="http://schemas.microsoft.com/office/drawing/2014/main" id="{CB1A97C6-F6AA-4F6D-B179-0110878E39CD}"/>
              </a:ext>
            </a:extLst>
          </p:cNvPr>
          <p:cNvSpPr txBox="1"/>
          <p:nvPr/>
        </p:nvSpPr>
        <p:spPr>
          <a:xfrm>
            <a:off x="1239519" y="611797"/>
            <a:ext cx="10236199" cy="1027782"/>
          </a:xfrm>
          <a:prstGeom prst="rect">
            <a:avLst/>
          </a:prstGeom>
          <a:noFill/>
        </p:spPr>
        <p:txBody>
          <a:bodyPr wrap="square" rtlCol="0">
            <a:spAutoFit/>
          </a:bodyPr>
          <a:lstStyle/>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Данная презентация была подготовлена на основе нормативных документов, действующих в Европейском Союзе, и на основе более чем 40-летнего собственного опыта воспроизводства растений с использованием, как традиционных методов, так и методов </a:t>
            </a:r>
            <a:r>
              <a:rPr lang="ru-RU" sz="1800" i="1" dirty="0">
                <a:effectLst/>
                <a:latin typeface="Times New Roman" panose="02020603050405020304" pitchFamily="18" charset="0"/>
                <a:ea typeface="Calibri" panose="020F0502020204030204" pitchFamily="34" charset="0"/>
                <a:cs typeface="Times New Roman" panose="02020603050405020304" pitchFamily="18" charset="0"/>
              </a:rPr>
              <a:t>in vitro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Obraz 6">
            <a:extLst>
              <a:ext uri="{FF2B5EF4-FFF2-40B4-BE49-F238E27FC236}">
                <a16:creationId xmlns:a16="http://schemas.microsoft.com/office/drawing/2014/main" id="{331A4569-9D2C-4F21-93E2-34C8320186F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239520" y="1656307"/>
            <a:ext cx="10236200" cy="3936471"/>
          </a:xfrm>
          <a:prstGeom prst="rect">
            <a:avLst/>
          </a:prstGeom>
        </p:spPr>
      </p:pic>
    </p:spTree>
    <p:extLst>
      <p:ext uri="{BB962C8B-B14F-4D97-AF65-F5344CB8AC3E}">
        <p14:creationId xmlns:p14="http://schemas.microsoft.com/office/powerpoint/2010/main" val="1226497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20</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996E39B4-1BBE-4C7C-A2D8-288B8F615FA8}"/>
              </a:ext>
            </a:extLst>
          </p:cNvPr>
          <p:cNvSpPr txBox="1"/>
          <p:nvPr/>
        </p:nvSpPr>
        <p:spPr>
          <a:xfrm>
            <a:off x="8824410" y="776288"/>
            <a:ext cx="2605590" cy="1983428"/>
          </a:xfrm>
          <a:prstGeom prst="rect">
            <a:avLst/>
          </a:prstGeom>
          <a:noFill/>
        </p:spPr>
        <p:txBody>
          <a:bodyPr wrap="square" rtlCol="0">
            <a:spAutoFit/>
          </a:bodyPr>
          <a:lstStyle/>
          <a:p>
            <a:pPr>
              <a:lnSpc>
                <a:spcPct val="115000"/>
              </a:lnSpc>
              <a:spcAft>
                <a:spcPts val="1000"/>
              </a:spcAft>
            </a:pPr>
            <a:r>
              <a:rPr lang="pl-PL" dirty="0">
                <a:latin typeface="Times New Roman" panose="02020603050405020304" pitchFamily="18" charset="0"/>
                <a:ea typeface="Calibri" panose="020F0502020204030204" pitchFamily="34" charset="0"/>
                <a:cs typeface="Times New Roman" panose="02020603050405020304" pitchFamily="18" charset="0"/>
              </a:rPr>
              <a:t>O</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пыт производителя, наличие системы консультирования, логистика – это очередные критерии отбора сортов.</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Strzałka: pięciokąt 11">
            <a:extLst>
              <a:ext uri="{FF2B5EF4-FFF2-40B4-BE49-F238E27FC236}">
                <a16:creationId xmlns:a16="http://schemas.microsoft.com/office/drawing/2014/main" id="{42ABA830-4EC4-4FA1-86D2-8576D43FA73F}"/>
              </a:ext>
            </a:extLst>
          </p:cNvPr>
          <p:cNvSpPr/>
          <p:nvPr/>
        </p:nvSpPr>
        <p:spPr>
          <a:xfrm>
            <a:off x="1131805" y="188362"/>
            <a:ext cx="10117442" cy="43688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0215" algn="just">
              <a:lnSpc>
                <a:spcPct val="115000"/>
              </a:lnSpc>
              <a:spcAft>
                <a:spcPts val="1000"/>
              </a:spcAft>
            </a:pPr>
            <a:r>
              <a:rPr lang="ru-RU" sz="1800" b="1" dirty="0"/>
              <a:t>4. Технология и логистика </a:t>
            </a:r>
            <a:endParaRPr lang="pl-PL" sz="18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410" name="Picture 2" descr="Blueberries, To Harvest, Collect, Pick, Berry, Yummy">
            <a:extLst>
              <a:ext uri="{FF2B5EF4-FFF2-40B4-BE49-F238E27FC236}">
                <a16:creationId xmlns:a16="http://schemas.microsoft.com/office/drawing/2014/main" id="{9EAB6D29-7221-4836-BD91-EB9267003F5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133833" y="776288"/>
            <a:ext cx="7578817" cy="439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837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21</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996E39B4-1BBE-4C7C-A2D8-288B8F615FA8}"/>
              </a:ext>
            </a:extLst>
          </p:cNvPr>
          <p:cNvSpPr txBox="1"/>
          <p:nvPr/>
        </p:nvSpPr>
        <p:spPr>
          <a:xfrm>
            <a:off x="7706325" y="800918"/>
            <a:ext cx="4109755" cy="4790670"/>
          </a:xfrm>
          <a:prstGeom prst="rect">
            <a:avLst/>
          </a:prstGeom>
          <a:noFill/>
        </p:spPr>
        <p:txBody>
          <a:bodyPr wrap="square" rtlCol="0">
            <a:spAutoFit/>
          </a:bodyPr>
          <a:lstStyle/>
          <a:p>
            <a:pPr indent="450215" algn="just">
              <a:lnSpc>
                <a:spcPts val="2300"/>
              </a:lnSpc>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Климат изменить нельзя, но можно с определенным успехом подобрать сорта под местные природные условия. Селекция направлена на создание сортов все время с большими потребительскими запросами по: плодовитости, устойчивости к болезням, транспортабельности и многих других особенностях, влияющих на товарную ценность сорта. Тем не менее, никогда не следует забывать вникать в природу растения, условий его среды обитания и ту цену, которую садовод всегда платит за инвестиции в монокультуру. Монокультура, с экологической точки зрения, является искусственным созданием, и об этом никогда нельзя забывать.</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Obraz 11">
            <a:extLst>
              <a:ext uri="{FF2B5EF4-FFF2-40B4-BE49-F238E27FC236}">
                <a16:creationId xmlns:a16="http://schemas.microsoft.com/office/drawing/2014/main" id="{401AA3AB-847F-4A43-8C94-8FCCD4DC2E85}"/>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201477" y="800918"/>
            <a:ext cx="6365209" cy="4656130"/>
          </a:xfrm>
          <a:prstGeom prst="rect">
            <a:avLst/>
          </a:prstGeom>
          <a:ln w="19050">
            <a:noFill/>
          </a:ln>
        </p:spPr>
      </p:pic>
    </p:spTree>
    <p:extLst>
      <p:ext uri="{BB962C8B-B14F-4D97-AF65-F5344CB8AC3E}">
        <p14:creationId xmlns:p14="http://schemas.microsoft.com/office/powerpoint/2010/main" val="1737114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8457A3-2D8D-EF43-B743-CDEE9F4C8033}"/>
              </a:ext>
            </a:extLst>
          </p:cNvPr>
          <p:cNvSpPr>
            <a:spLocks noGrp="1"/>
          </p:cNvSpPr>
          <p:nvPr>
            <p:ph type="title"/>
          </p:nvPr>
        </p:nvSpPr>
        <p:spPr>
          <a:xfrm>
            <a:off x="1303206" y="1610670"/>
            <a:ext cx="9233210" cy="2491091"/>
          </a:xfrm>
        </p:spPr>
        <p:txBody>
          <a:bodyPr>
            <a:normAutofit/>
          </a:bodyPr>
          <a:lstStyle/>
          <a:p>
            <a:pPr indent="450215" algn="ctr">
              <a:lnSpc>
                <a:spcPct val="107000"/>
              </a:lnSpc>
              <a:spcAft>
                <a:spcPts val="800"/>
              </a:spcAft>
            </a:pPr>
            <a:r>
              <a:rPr lang="ru-RU" sz="4000" b="1" dirty="0">
                <a:effectLst/>
                <a:latin typeface="Times New Roman" panose="02020603050405020304" pitchFamily="18" charset="0"/>
                <a:ea typeface="Times New Roman" panose="02020603050405020304" pitchFamily="18" charset="0"/>
                <a:cs typeface="Times New Roman" panose="02020603050405020304" pitchFamily="18" charset="0"/>
              </a:rPr>
              <a:t>Спасибо за внимание!</a:t>
            </a:r>
            <a:endParaRPr lang="pl-PL" sz="4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Нижний колонтитул 3">
            <a:extLst>
              <a:ext uri="{FF2B5EF4-FFF2-40B4-BE49-F238E27FC236}">
                <a16:creationId xmlns:a16="http://schemas.microsoft.com/office/drawing/2014/main" id="{64AA95AB-88F9-734C-97CD-E1FFB7B60242}"/>
              </a:ext>
            </a:extLst>
          </p:cNvPr>
          <p:cNvSpPr>
            <a:spLocks noGrp="1"/>
          </p:cNvSpPr>
          <p:nvPr>
            <p:ph type="ftr" sz="quarter" idx="11"/>
          </p:nvPr>
        </p:nvSpPr>
        <p:spPr/>
        <p:txBody>
          <a:bodyPr/>
          <a:lstStyle/>
          <a:p>
            <a:r>
              <a:rPr lang="en-GB"/>
              <a:t>V </a:t>
            </a:r>
            <a:r>
              <a:rPr lang="ru-RU"/>
              <a:t>Международная конференция Ягоды России 2022</a:t>
            </a:r>
            <a:endParaRPr lang="en-US"/>
          </a:p>
          <a:p>
            <a:r>
              <a:rPr lang="ru-RU"/>
              <a:t>24 – 25 февраля, г. Воронеж</a:t>
            </a:r>
            <a:endParaRPr lang="en-RU" dirty="0"/>
          </a:p>
        </p:txBody>
      </p:sp>
      <p:sp>
        <p:nvSpPr>
          <p:cNvPr id="5" name="Номер слайда 4">
            <a:extLst>
              <a:ext uri="{FF2B5EF4-FFF2-40B4-BE49-F238E27FC236}">
                <a16:creationId xmlns:a16="http://schemas.microsoft.com/office/drawing/2014/main" id="{32A2A1C2-33A1-0A40-9D8E-135DBE65FA3C}"/>
              </a:ext>
            </a:extLst>
          </p:cNvPr>
          <p:cNvSpPr>
            <a:spLocks noGrp="1"/>
          </p:cNvSpPr>
          <p:nvPr>
            <p:ph type="sldNum" sz="quarter" idx="12"/>
          </p:nvPr>
        </p:nvSpPr>
        <p:spPr/>
        <p:txBody>
          <a:bodyPr/>
          <a:lstStyle/>
          <a:p>
            <a:fld id="{A9EF7520-39D1-9441-8AAA-83801A63571E}" type="slidenum">
              <a:rPr lang="en-RU" smtClean="0"/>
              <a:t>22</a:t>
            </a:fld>
            <a:endParaRPr lang="en-RU"/>
          </a:p>
        </p:txBody>
      </p:sp>
      <p:pic>
        <p:nvPicPr>
          <p:cNvPr id="6" name="Obraz 5">
            <a:extLst>
              <a:ext uri="{FF2B5EF4-FFF2-40B4-BE49-F238E27FC236}">
                <a16:creationId xmlns:a16="http://schemas.microsoft.com/office/drawing/2014/main" id="{84CB29C1-838B-4EE2-A893-ED08CDD65482}"/>
              </a:ext>
            </a:extLst>
          </p:cNvPr>
          <p:cNvPicPr>
            <a:picLocks noChangeAspect="1"/>
          </p:cNvPicPr>
          <p:nvPr/>
        </p:nvPicPr>
        <p:blipFill>
          <a:blip r:embed="rId2"/>
          <a:stretch>
            <a:fillRect/>
          </a:stretch>
        </p:blipFill>
        <p:spPr>
          <a:xfrm>
            <a:off x="2113900" y="4804653"/>
            <a:ext cx="2512765" cy="549667"/>
          </a:xfrm>
          <a:prstGeom prst="rect">
            <a:avLst/>
          </a:prstGeom>
        </p:spPr>
      </p:pic>
      <p:sp>
        <p:nvSpPr>
          <p:cNvPr id="7" name="pole tekstowe 6">
            <a:extLst>
              <a:ext uri="{FF2B5EF4-FFF2-40B4-BE49-F238E27FC236}">
                <a16:creationId xmlns:a16="http://schemas.microsoft.com/office/drawing/2014/main" id="{3BB60ECD-0D70-443F-8F50-D68DC090CE46}"/>
              </a:ext>
            </a:extLst>
          </p:cNvPr>
          <p:cNvSpPr txBox="1"/>
          <p:nvPr/>
        </p:nvSpPr>
        <p:spPr>
          <a:xfrm>
            <a:off x="2113900" y="5450984"/>
            <a:ext cx="3703705" cy="646331"/>
          </a:xfrm>
          <a:prstGeom prst="rect">
            <a:avLst/>
          </a:prstGeom>
          <a:noFill/>
          <a:effectLst>
            <a:outerShdw blurRad="50800" dist="50800" dir="2400000" algn="ctr" rotWithShape="0">
              <a:schemeClr val="bg2">
                <a:lumMod val="75000"/>
                <a:alpha val="43000"/>
              </a:schemeClr>
            </a:outerShdw>
          </a:effectLst>
        </p:spPr>
        <p:txBody>
          <a:bodyPr wrap="square" rtlCol="0">
            <a:spAutoFit/>
          </a:bodyPr>
          <a:lstStyle/>
          <a:p>
            <a:r>
              <a:rPr lang="pl-PL" b="1" dirty="0">
                <a:solidFill>
                  <a:srgbClr val="92D050"/>
                </a:solidFill>
                <a:latin typeface="Arial" panose="020B0604020202020204" pitchFamily="34" charset="0"/>
                <a:cs typeface="Arial" panose="020B0604020202020204" pitchFamily="34" charset="0"/>
              </a:rPr>
              <a:t>www.plantin.com.pl</a:t>
            </a:r>
          </a:p>
          <a:p>
            <a:r>
              <a:rPr lang="pl-PL" b="1" dirty="0">
                <a:solidFill>
                  <a:srgbClr val="92D050"/>
                </a:solidFill>
                <a:latin typeface="Arial" panose="020B0604020202020204" pitchFamily="34" charset="0"/>
                <a:cs typeface="Arial" panose="020B0604020202020204" pitchFamily="34" charset="0"/>
              </a:rPr>
              <a:t>www.in-vitro.pl</a:t>
            </a:r>
          </a:p>
        </p:txBody>
      </p:sp>
      <p:sp>
        <p:nvSpPr>
          <p:cNvPr id="9" name="pole tekstowe 8">
            <a:extLst>
              <a:ext uri="{FF2B5EF4-FFF2-40B4-BE49-F238E27FC236}">
                <a16:creationId xmlns:a16="http://schemas.microsoft.com/office/drawing/2014/main" id="{937298B3-9284-4FFF-A63D-324FD4051270}"/>
              </a:ext>
            </a:extLst>
          </p:cNvPr>
          <p:cNvSpPr txBox="1"/>
          <p:nvPr/>
        </p:nvSpPr>
        <p:spPr>
          <a:xfrm>
            <a:off x="1655584" y="4153746"/>
            <a:ext cx="3827606" cy="490199"/>
          </a:xfrm>
          <a:prstGeom prst="rect">
            <a:avLst/>
          </a:prstGeom>
          <a:noFill/>
        </p:spPr>
        <p:txBody>
          <a:bodyPr wrap="square" rtlCol="0">
            <a:spAutoFit/>
          </a:bodyPr>
          <a:lstStyle>
            <a:defPPr>
              <a:defRPr lang="pl-PL"/>
            </a:defPPr>
            <a:lvl1pPr>
              <a:defRPr sz="4400" b="0" i="0">
                <a:solidFill>
                  <a:srgbClr val="7AB934"/>
                </a:solidFill>
                <a:effectLst/>
                <a:latin typeface="Bookman Old Style" pitchFamily="18" charset="0"/>
              </a:defRPr>
            </a:lvl1pPr>
          </a:lstStyle>
          <a:p>
            <a:pPr indent="450215" algn="just">
              <a:lnSpc>
                <a:spcPct val="115000"/>
              </a:lnSpc>
              <a:spcAft>
                <a:spcPts val="1000"/>
              </a:spcAft>
            </a:pP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Тадеуш Кусибаб</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8873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078" name="Picture 6" descr="Fingerprint, Mark, Finger Mark, Identification">
            <a:extLst>
              <a:ext uri="{FF2B5EF4-FFF2-40B4-BE49-F238E27FC236}">
                <a16:creationId xmlns:a16="http://schemas.microsoft.com/office/drawing/2014/main" id="{5E3E58AD-B5AF-4E4A-88D9-116849FC378A}"/>
              </a:ext>
            </a:extLst>
          </p:cNvPr>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rot="210444">
            <a:off x="9151089" y="385873"/>
            <a:ext cx="2808736" cy="5361845"/>
          </a:xfrm>
          <a:prstGeom prst="rect">
            <a:avLst/>
          </a:prstGeom>
          <a:noFill/>
          <a:extLst>
            <a:ext uri="{909E8E84-426E-40DD-AFC4-6F175D3DCCD1}">
              <a14:hiddenFill xmlns:a14="http://schemas.microsoft.com/office/drawing/2010/main">
                <a:solidFill>
                  <a:srgbClr val="FFFFFF"/>
                </a:solidFill>
              </a14:hiddenFill>
            </a:ext>
          </a:extLst>
        </p:spPr>
      </p:pic>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3</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7"/>
          <a:stretch>
            <a:fillRect/>
          </a:stretch>
        </p:blipFill>
        <p:spPr>
          <a:xfrm>
            <a:off x="8900859" y="6260983"/>
            <a:ext cx="1625587" cy="355597"/>
          </a:xfrm>
          <a:prstGeom prst="rect">
            <a:avLst/>
          </a:prstGeom>
        </p:spPr>
      </p:pic>
      <p:sp>
        <p:nvSpPr>
          <p:cNvPr id="3" name="pole tekstowe 2">
            <a:extLst>
              <a:ext uri="{FF2B5EF4-FFF2-40B4-BE49-F238E27FC236}">
                <a16:creationId xmlns:a16="http://schemas.microsoft.com/office/drawing/2014/main" id="{CB1A97C6-F6AA-4F6D-B179-0110878E39CD}"/>
              </a:ext>
            </a:extLst>
          </p:cNvPr>
          <p:cNvSpPr txBox="1"/>
          <p:nvPr/>
        </p:nvSpPr>
        <p:spPr>
          <a:xfrm>
            <a:off x="1419669" y="559728"/>
            <a:ext cx="8001706" cy="4911216"/>
          </a:xfrm>
          <a:prstGeom prst="rect">
            <a:avLst/>
          </a:prstGeom>
          <a:noFill/>
        </p:spPr>
        <p:txBody>
          <a:bodyPr wrap="square" rtlCol="0">
            <a:spAutoFit/>
          </a:bodyPr>
          <a:lstStyle/>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Массовое размножение растений с целью получения посадочного материала, для закладки плантаций или для выращивания в питомниках, независимо от способа этого размножения, требует строгого контроля маточного материала по определенным критериям. </a:t>
            </a:r>
          </a:p>
          <a:p>
            <a:pPr indent="450215" algn="just">
              <a:lnSpc>
                <a:spcPct val="115000"/>
              </a:lnSpc>
              <a:spcAft>
                <a:spcPts val="1000"/>
              </a:spcAft>
            </a:pPr>
            <a:endParaRPr lang="pl-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15000"/>
              </a:lnSpc>
              <a:spcAft>
                <a:spcPts val="1000"/>
              </a:spcAft>
            </a:pPr>
            <a:endParaRPr lang="pl-P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1. Иметь подтвержденную идентичность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подтверждение соответствия всех характеристик размножаемого сорта признакам заявленного – что лежит в основе метода. Это как проверить «отпечатки пальцев» – методы молекулярной биологии создают генетический «портрет», характерный для сорта, что позволяет сравнивать размноженный материал с материнским растением. Для создания культур in vitro требуется всего лишь нескольких материнских растений, исследования которых просты, дешевы и надежны. Гораздо сложнее проверить все растения в полевых питомниках.</a:t>
            </a:r>
          </a:p>
        </p:txBody>
      </p:sp>
      <p:sp>
        <p:nvSpPr>
          <p:cNvPr id="2" name="Strzałka: pięciokąt 1">
            <a:extLst>
              <a:ext uri="{FF2B5EF4-FFF2-40B4-BE49-F238E27FC236}">
                <a16:creationId xmlns:a16="http://schemas.microsoft.com/office/drawing/2014/main" id="{BB1D77EB-C0AC-4FB5-99CF-5814EAD5D8A6}"/>
              </a:ext>
            </a:extLst>
          </p:cNvPr>
          <p:cNvSpPr/>
          <p:nvPr/>
        </p:nvSpPr>
        <p:spPr>
          <a:xfrm>
            <a:off x="1481418" y="2174702"/>
            <a:ext cx="7822070" cy="43688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Растения, предназначенные для размножения, должны:</a:t>
            </a:r>
          </a:p>
        </p:txBody>
      </p:sp>
      <p:sp>
        <p:nvSpPr>
          <p:cNvPr id="7" name="Prostokąt 6">
            <a:extLst>
              <a:ext uri="{FF2B5EF4-FFF2-40B4-BE49-F238E27FC236}">
                <a16:creationId xmlns:a16="http://schemas.microsoft.com/office/drawing/2014/main" id="{D9029325-F376-4790-ADA1-EB3CABFC135B}"/>
              </a:ext>
            </a:extLst>
          </p:cNvPr>
          <p:cNvSpPr/>
          <p:nvPr/>
        </p:nvSpPr>
        <p:spPr>
          <a:xfrm>
            <a:off x="10003676" y="386306"/>
            <a:ext cx="1224305" cy="5084637"/>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3076" name="Picture 4" descr="Plant, Growth, Hands, Protection, Nature, Environment">
            <a:extLst>
              <a:ext uri="{FF2B5EF4-FFF2-40B4-BE49-F238E27FC236}">
                <a16:creationId xmlns:a16="http://schemas.microsoft.com/office/drawing/2014/main" id="{E08958CD-01FE-4822-927E-51F9D47C41D7}"/>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9880326" y="1775637"/>
            <a:ext cx="1424415" cy="148324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55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a:extLst>
              <a:ext uri="{FF2B5EF4-FFF2-40B4-BE49-F238E27FC236}">
                <a16:creationId xmlns:a16="http://schemas.microsoft.com/office/drawing/2014/main" id="{ED7FB3D1-FFF1-4E34-A7C2-262AA1042E2D}"/>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4</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814929"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3" name="pole tekstowe 2">
            <a:extLst>
              <a:ext uri="{FF2B5EF4-FFF2-40B4-BE49-F238E27FC236}">
                <a16:creationId xmlns:a16="http://schemas.microsoft.com/office/drawing/2014/main" id="{CB1A97C6-F6AA-4F6D-B179-0110878E39CD}"/>
              </a:ext>
            </a:extLst>
          </p:cNvPr>
          <p:cNvSpPr txBox="1"/>
          <p:nvPr/>
        </p:nvSpPr>
        <p:spPr>
          <a:xfrm>
            <a:off x="1133833" y="1255258"/>
            <a:ext cx="8229707" cy="5039456"/>
          </a:xfrm>
          <a:prstGeom prst="rect">
            <a:avLst/>
          </a:prstGeom>
          <a:noFill/>
        </p:spPr>
        <p:txBody>
          <a:bodyPr wrap="square" rtlCol="0">
            <a:spAutoFit/>
          </a:bodyPr>
          <a:lstStyle/>
          <a:p>
            <a:pPr algn="just">
              <a:lnSpc>
                <a:spcPct val="115000"/>
              </a:lnSpc>
              <a:spcAft>
                <a:spcPts val="10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2. Быть здоровыми:</a:t>
            </a:r>
            <a:endParaRPr lang="pl-PL" sz="18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Они проходят лабораторный анализ на наличие вредных организмов – согласно списку, опубликованному Министерством сельского хозяйства, в соответствии с требованиями ЕС. К ним относится: наличие вирусов, фитоплазм, бактерий, нематод и др. Периодичность проведения контрольных исследований определяется нормативными актами, анализы выполняются лабораториями, аккредитованными государственными фитосанитарными службами.</a:t>
            </a:r>
          </a:p>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Они должны быть в хорошей форме – при соответствующем питании и выглядеть типично для данной разновидности или вида, </a:t>
            </a:r>
            <a:r>
              <a:rPr lang="ru-RU" dirty="0">
                <a:latin typeface="Times New Roman" panose="02020603050405020304" pitchFamily="18" charset="0"/>
                <a:ea typeface="Calibri" panose="020F0502020204030204" pitchFamily="34" charset="0"/>
                <a:cs typeface="Times New Roman" panose="02020603050405020304" pitchFamily="18" charset="0"/>
              </a:rPr>
              <a:t>сорта. </a:t>
            </a:r>
            <a:endParaRPr lang="pl-PL"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Clr>
                <a:schemeClr val="accent6">
                  <a:lumMod val="75000"/>
                </a:schemeClr>
              </a:buClr>
              <a:buFont typeface="Wingdings" panose="05000000000000000000" pitchFamily="2" charset="2"/>
              <a:buChar char="Ø"/>
            </a:pPr>
            <a:r>
              <a:rPr lang="ru-RU" dirty="0">
                <a:latin typeface="Times New Roman" panose="02020603050405020304" pitchFamily="18" charset="0"/>
                <a:ea typeface="Calibri" panose="020F0502020204030204" pitchFamily="34" charset="0"/>
                <a:cs typeface="Times New Roman" panose="02020603050405020304" pitchFamily="18" charset="0"/>
              </a:rPr>
              <a:t>Подлежат визуальному осмотру (в поле или в защищенных теплицах) на наличие согласно официальному списку определяемых вредителей, грибковых заболеваний или других аномалий развития.</a:t>
            </a:r>
            <a:endParaRPr lang="pl-PL"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Clr>
                <a:schemeClr val="accent6">
                  <a:lumMod val="75000"/>
                </a:schemeClr>
              </a:buClr>
              <a:buFont typeface="Wingdings" panose="05000000000000000000" pitchFamily="2" charset="2"/>
              <a:buChar char="Ø"/>
            </a:pP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Strzałka: pięciokąt 11">
            <a:extLst>
              <a:ext uri="{FF2B5EF4-FFF2-40B4-BE49-F238E27FC236}">
                <a16:creationId xmlns:a16="http://schemas.microsoft.com/office/drawing/2014/main" id="{82AA492B-3BC8-4285-AB9E-9658058E1075}"/>
              </a:ext>
            </a:extLst>
          </p:cNvPr>
          <p:cNvSpPr/>
          <p:nvPr/>
        </p:nvSpPr>
        <p:spPr>
          <a:xfrm>
            <a:off x="1133833" y="604720"/>
            <a:ext cx="8229707" cy="43688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Растения, предназначенные для размножения, должны:</a:t>
            </a:r>
          </a:p>
        </p:txBody>
      </p:sp>
      <p:pic>
        <p:nvPicPr>
          <p:cNvPr id="4098" name="Picture 2" descr="Bacteria, Germ, Pathogene, Cell">
            <a:extLst>
              <a:ext uri="{FF2B5EF4-FFF2-40B4-BE49-F238E27FC236}">
                <a16:creationId xmlns:a16="http://schemas.microsoft.com/office/drawing/2014/main" id="{A8E26F22-383C-48D3-B3EE-479FF6B1761E}"/>
              </a:ext>
            </a:extLst>
          </p:cNvPr>
          <p:cNvPicPr>
            <a:picLocks noChangeAspect="1" noChangeArrowheads="1"/>
          </p:cNvPicPr>
          <p:nvPr/>
        </p:nvPicPr>
        <p:blipFill>
          <a:blip r:embed="rId7">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7932173">
            <a:off x="9485436" y="2474117"/>
            <a:ext cx="1227780" cy="6138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aterpillar, Insect, Worm, Green, Larval, Fauna">
            <a:extLst>
              <a:ext uri="{FF2B5EF4-FFF2-40B4-BE49-F238E27FC236}">
                <a16:creationId xmlns:a16="http://schemas.microsoft.com/office/drawing/2014/main" id="{5767730D-9618-4377-BCA4-04BA9D1AE68C}"/>
              </a:ext>
            </a:extLst>
          </p:cNvPr>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863522" y="3534766"/>
            <a:ext cx="1840579" cy="9202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nimal, Beetle, Bug, Insect">
            <a:extLst>
              <a:ext uri="{FF2B5EF4-FFF2-40B4-BE49-F238E27FC236}">
                <a16:creationId xmlns:a16="http://schemas.microsoft.com/office/drawing/2014/main" id="{A5C0C635-E1A2-44EE-8E98-22B746DD0196}"/>
              </a:ext>
            </a:extLst>
          </p:cNvPr>
          <p:cNvPicPr>
            <a:picLocks noChangeAspect="1" noChangeArrowheads="1"/>
          </p:cNvPicPr>
          <p:nvPr/>
        </p:nvPicPr>
        <p:blipFill>
          <a:blip r:embed="rId9">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916813" y="2441553"/>
            <a:ext cx="1073675" cy="117663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oronavirus, Icon, Blue, Green, Red, Corona, Virus">
            <a:extLst>
              <a:ext uri="{FF2B5EF4-FFF2-40B4-BE49-F238E27FC236}">
                <a16:creationId xmlns:a16="http://schemas.microsoft.com/office/drawing/2014/main" id="{13573701-1477-4A20-97E4-809B293B2371}"/>
              </a:ext>
            </a:extLst>
          </p:cNvPr>
          <p:cNvPicPr>
            <a:picLocks noChangeAspect="1" noChangeArrowheads="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a:ext>
            </a:extLst>
          </a:blip>
          <a:srcRect l="-4395"/>
          <a:stretch/>
        </p:blipFill>
        <p:spPr bwMode="auto">
          <a:xfrm>
            <a:off x="10193235" y="2805403"/>
            <a:ext cx="979545" cy="934336"/>
          </a:xfrm>
          <a:prstGeom prst="rect">
            <a:avLst/>
          </a:prstGeom>
          <a:noFill/>
          <a:extLst>
            <a:ext uri="{909E8E84-426E-40DD-AFC4-6F175D3DCCD1}">
              <a14:hiddenFill xmlns:a14="http://schemas.microsoft.com/office/drawing/2010/main">
                <a:solidFill>
                  <a:srgbClr val="FFFFFF"/>
                </a:solidFill>
              </a14:hiddenFill>
            </a:ext>
          </a:extLst>
        </p:spPr>
      </p:pic>
      <p:sp>
        <p:nvSpPr>
          <p:cNvPr id="2" name="Znak „niedozwolone” 1">
            <a:extLst>
              <a:ext uri="{FF2B5EF4-FFF2-40B4-BE49-F238E27FC236}">
                <a16:creationId xmlns:a16="http://schemas.microsoft.com/office/drawing/2014/main" id="{6DF1171E-10F2-460A-84ED-892A315164F9}"/>
              </a:ext>
            </a:extLst>
          </p:cNvPr>
          <p:cNvSpPr/>
          <p:nvPr/>
        </p:nvSpPr>
        <p:spPr>
          <a:xfrm>
            <a:off x="9393373" y="2030736"/>
            <a:ext cx="2696407" cy="2638163"/>
          </a:xfrm>
          <a:prstGeom prst="noSmoking">
            <a:avLst>
              <a:gd name="adj" fmla="val 7725"/>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chemeClr val="tx1"/>
              </a:solidFill>
            </a:endParaRPr>
          </a:p>
        </p:txBody>
      </p:sp>
    </p:spTree>
    <p:extLst>
      <p:ext uri="{BB962C8B-B14F-4D97-AF65-F5344CB8AC3E}">
        <p14:creationId xmlns:p14="http://schemas.microsoft.com/office/powerpoint/2010/main" val="757073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5</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graphicFrame>
        <p:nvGraphicFramePr>
          <p:cNvPr id="2" name="Tabela 1">
            <a:extLst>
              <a:ext uri="{FF2B5EF4-FFF2-40B4-BE49-F238E27FC236}">
                <a16:creationId xmlns:a16="http://schemas.microsoft.com/office/drawing/2014/main" id="{54A769BF-AC47-4B30-96C3-CE127C6ABB7D}"/>
              </a:ext>
            </a:extLst>
          </p:cNvPr>
          <p:cNvGraphicFramePr>
            <a:graphicFrameLocks noGrp="1"/>
          </p:cNvGraphicFramePr>
          <p:nvPr>
            <p:extLst>
              <p:ext uri="{D42A27DB-BD31-4B8C-83A1-F6EECF244321}">
                <p14:modId xmlns:p14="http://schemas.microsoft.com/office/powerpoint/2010/main" val="1359048677"/>
              </p:ext>
            </p:extLst>
          </p:nvPr>
        </p:nvGraphicFramePr>
        <p:xfrm>
          <a:off x="1603989" y="308344"/>
          <a:ext cx="9889808" cy="5330899"/>
        </p:xfrm>
        <a:graphic>
          <a:graphicData uri="http://schemas.openxmlformats.org/drawingml/2006/table">
            <a:tbl>
              <a:tblPr>
                <a:tableStyleId>{08FB837D-C827-4EFA-A057-4D05807E0F7C}</a:tableStyleId>
              </a:tblPr>
              <a:tblGrid>
                <a:gridCol w="709167">
                  <a:extLst>
                    <a:ext uri="{9D8B030D-6E8A-4147-A177-3AD203B41FA5}">
                      <a16:colId xmlns:a16="http://schemas.microsoft.com/office/drawing/2014/main" val="2910928542"/>
                    </a:ext>
                  </a:extLst>
                </a:gridCol>
                <a:gridCol w="3851362">
                  <a:extLst>
                    <a:ext uri="{9D8B030D-6E8A-4147-A177-3AD203B41FA5}">
                      <a16:colId xmlns:a16="http://schemas.microsoft.com/office/drawing/2014/main" val="2233416545"/>
                    </a:ext>
                  </a:extLst>
                </a:gridCol>
                <a:gridCol w="5329279">
                  <a:extLst>
                    <a:ext uri="{9D8B030D-6E8A-4147-A177-3AD203B41FA5}">
                      <a16:colId xmlns:a16="http://schemas.microsoft.com/office/drawing/2014/main" val="970850161"/>
                    </a:ext>
                  </a:extLst>
                </a:gridCol>
              </a:tblGrid>
              <a:tr h="186730">
                <a:tc gridSpan="3">
                  <a:txBody>
                    <a:bodyPr/>
                    <a:lstStyle/>
                    <a:p>
                      <a:pPr algn="ctr" fontAlgn="ctr"/>
                      <a:r>
                        <a:rPr lang="pl-PL" sz="1400" b="1" i="1" u="none" strike="noStrike" dirty="0">
                          <a:solidFill>
                            <a:schemeClr val="bg1"/>
                          </a:solidFill>
                          <a:effectLst/>
                          <a:latin typeface="Times New Roman" panose="02020603050405020304" pitchFamily="18" charset="0"/>
                          <a:cs typeface="Times New Roman" panose="02020603050405020304" pitchFamily="18" charset="0"/>
                        </a:rPr>
                        <a:t>VACCINIUM SP.</a:t>
                      </a:r>
                    </a:p>
                  </a:txBody>
                  <a:tcPr marL="5252" marR="5252" marT="5252" marB="0" anchor="ctr">
                    <a:solidFill>
                      <a:schemeClr val="accent6">
                        <a:lumMod val="75000"/>
                      </a:schemeClr>
                    </a:solidFill>
                  </a:tcPr>
                </a:tc>
                <a:tc hMerge="1">
                  <a:txBody>
                    <a:bodyPr/>
                    <a:lstStyle/>
                    <a:p>
                      <a:endParaRPr lang="pl-PL"/>
                    </a:p>
                  </a:txBody>
                  <a:tcPr/>
                </a:tc>
                <a:tc hMerge="1">
                  <a:txBody>
                    <a:bodyPr/>
                    <a:lstStyle/>
                    <a:p>
                      <a:pPr algn="ctr" fontAlgn="ctr"/>
                      <a:endParaRPr lang="pl-PL" sz="1400" b="1" i="0" u="none" strike="noStrike" dirty="0">
                        <a:solidFill>
                          <a:schemeClr val="bg1"/>
                        </a:solidFill>
                        <a:effectLst/>
                        <a:latin typeface="Calibri Light" panose="020F0302020204030204" pitchFamily="34" charset="0"/>
                      </a:endParaRPr>
                    </a:p>
                  </a:txBody>
                  <a:tcPr marL="5252" marR="5252" marT="5252" marB="0" anchor="ctr">
                    <a:solidFill>
                      <a:schemeClr val="accent6">
                        <a:lumMod val="75000"/>
                      </a:schemeClr>
                    </a:solidFill>
                  </a:tcPr>
                </a:tc>
                <a:extLst>
                  <a:ext uri="{0D108BD9-81ED-4DB2-BD59-A6C34878D82A}">
                    <a16:rowId xmlns:a16="http://schemas.microsoft.com/office/drawing/2014/main" val="41342753"/>
                  </a:ext>
                </a:extLst>
              </a:tr>
              <a:tr h="623553">
                <a:tc gridSpan="2">
                  <a:txBody>
                    <a:bodyPr/>
                    <a:lstStyle/>
                    <a:p>
                      <a:pPr algn="ctr"/>
                      <a:r>
                        <a:rPr lang="pl-PL" sz="1600" b="1" kern="1200" dirty="0" err="1">
                          <a:solidFill>
                            <a:schemeClr val="bg1"/>
                          </a:solidFill>
                          <a:effectLst/>
                          <a:latin typeface="Times New Roman" panose="02020603050405020304" pitchFamily="18" charset="0"/>
                          <a:ea typeface="+mn-ea"/>
                          <a:cs typeface="Times New Roman" panose="02020603050405020304" pitchFamily="18" charset="0"/>
                        </a:rPr>
                        <a:t>Вирусы</a:t>
                      </a:r>
                      <a:r>
                        <a:rPr lang="pl-PL" sz="1600" b="1" kern="1200" dirty="0">
                          <a:solidFill>
                            <a:schemeClr val="bg1"/>
                          </a:solidFill>
                          <a:effectLst/>
                          <a:latin typeface="Times New Roman" panose="02020603050405020304" pitchFamily="18" charset="0"/>
                          <a:ea typeface="+mn-ea"/>
                          <a:cs typeface="Times New Roman" panose="02020603050405020304" pitchFamily="18" charset="0"/>
                        </a:rPr>
                        <a:t> и </a:t>
                      </a:r>
                      <a:r>
                        <a:rPr lang="pl-PL" sz="1600" b="1" kern="1200" dirty="0" err="1">
                          <a:solidFill>
                            <a:schemeClr val="bg1"/>
                          </a:solidFill>
                          <a:effectLst/>
                          <a:latin typeface="Times New Roman" panose="02020603050405020304" pitchFamily="18" charset="0"/>
                          <a:ea typeface="+mn-ea"/>
                          <a:cs typeface="Times New Roman" panose="02020603050405020304" pitchFamily="18" charset="0"/>
                        </a:rPr>
                        <a:t>фитоплазмы</a:t>
                      </a:r>
                      <a:r>
                        <a:rPr lang="pl-PL" sz="1600" b="1" kern="1200" dirty="0">
                          <a:solidFill>
                            <a:schemeClr val="bg1"/>
                          </a:solidFill>
                          <a:effectLst/>
                          <a:latin typeface="Times New Roman" panose="02020603050405020304" pitchFamily="18" charset="0"/>
                          <a:ea typeface="+mn-ea"/>
                          <a:cs typeface="Times New Roman" panose="02020603050405020304" pitchFamily="18" charset="0"/>
                        </a:rPr>
                        <a:t> </a:t>
                      </a:r>
                      <a:r>
                        <a:rPr lang="pl-PL" sz="1600" b="1" kern="1200" dirty="0" err="1">
                          <a:solidFill>
                            <a:schemeClr val="bg1"/>
                          </a:solidFill>
                          <a:effectLst/>
                          <a:latin typeface="Times New Roman" panose="02020603050405020304" pitchFamily="18" charset="0"/>
                          <a:ea typeface="+mn-ea"/>
                          <a:cs typeface="Times New Roman" panose="02020603050405020304" pitchFamily="18" charset="0"/>
                        </a:rPr>
                        <a:t>тестированные</a:t>
                      </a:r>
                      <a:r>
                        <a:rPr lang="pl-PL" sz="1600" b="1" kern="1200" dirty="0">
                          <a:solidFill>
                            <a:schemeClr val="bg1"/>
                          </a:solidFill>
                          <a:effectLst/>
                          <a:latin typeface="Times New Roman" panose="02020603050405020304" pitchFamily="18" charset="0"/>
                          <a:ea typeface="+mn-ea"/>
                          <a:cs typeface="Times New Roman" panose="02020603050405020304" pitchFamily="18" charset="0"/>
                        </a:rPr>
                        <a:t> </a:t>
                      </a:r>
                      <a:r>
                        <a:rPr lang="pl-PL" sz="1600" b="1" kern="1200" dirty="0" err="1">
                          <a:solidFill>
                            <a:schemeClr val="bg1"/>
                          </a:solidFill>
                          <a:effectLst/>
                          <a:latin typeface="Times New Roman" panose="02020603050405020304" pitchFamily="18" charset="0"/>
                          <a:ea typeface="+mn-ea"/>
                          <a:cs typeface="Times New Roman" panose="02020603050405020304" pitchFamily="18" charset="0"/>
                        </a:rPr>
                        <a:t>лабораторными</a:t>
                      </a:r>
                      <a:r>
                        <a:rPr lang="pl-PL" sz="1600" b="1" kern="1200" dirty="0">
                          <a:solidFill>
                            <a:schemeClr val="bg1"/>
                          </a:solidFill>
                          <a:effectLst/>
                          <a:latin typeface="Times New Roman" panose="02020603050405020304" pitchFamily="18" charset="0"/>
                          <a:ea typeface="+mn-ea"/>
                          <a:cs typeface="Times New Roman" panose="02020603050405020304" pitchFamily="18" charset="0"/>
                        </a:rPr>
                        <a:t> </a:t>
                      </a:r>
                      <a:r>
                        <a:rPr lang="pl-PL" sz="1600" b="1" kern="1200" dirty="0" err="1">
                          <a:solidFill>
                            <a:schemeClr val="bg1"/>
                          </a:solidFill>
                          <a:effectLst/>
                          <a:latin typeface="Times New Roman" panose="02020603050405020304" pitchFamily="18" charset="0"/>
                          <a:ea typeface="+mn-ea"/>
                          <a:cs typeface="Times New Roman" panose="02020603050405020304" pitchFamily="18" charset="0"/>
                        </a:rPr>
                        <a:t>методами</a:t>
                      </a:r>
                      <a:r>
                        <a:rPr lang="pl-PL" sz="1600" b="1" kern="1200" dirty="0">
                          <a:solidFill>
                            <a:schemeClr val="bg1"/>
                          </a:solidFill>
                          <a:effectLst/>
                          <a:latin typeface="Times New Roman" panose="02020603050405020304" pitchFamily="18" charset="0"/>
                          <a:ea typeface="+mn-ea"/>
                          <a:cs typeface="Times New Roman" panose="02020603050405020304" pitchFamily="18" charset="0"/>
                        </a:rPr>
                        <a:t> </a:t>
                      </a:r>
                    </a:p>
                  </a:txBody>
                  <a:tcPr marL="5252" marR="5252" marT="5252" marB="0" anchor="ctr">
                    <a:solidFill>
                      <a:schemeClr val="accent6">
                        <a:lumMod val="75000"/>
                      </a:schemeClr>
                    </a:solidFill>
                  </a:tcPr>
                </a:tc>
                <a:tc hMerge="1">
                  <a:txBody>
                    <a:bodyPr/>
                    <a:lstStyle/>
                    <a:p>
                      <a:endParaRPr lang="pl-PL"/>
                    </a:p>
                  </a:txBody>
                  <a:tcPr/>
                </a:tc>
                <a:tc>
                  <a:txBody>
                    <a:bodyPr/>
                    <a:lstStyle/>
                    <a:p>
                      <a:pPr algn="ctr" fontAlgn="ctr"/>
                      <a:r>
                        <a:rPr lang="pl-PL" sz="1400" b="1" u="none" strike="noStrike" dirty="0">
                          <a:solidFill>
                            <a:schemeClr val="bg1"/>
                          </a:solidFill>
                          <a:effectLst/>
                          <a:latin typeface="Times New Roman" panose="02020603050405020304" pitchFamily="18" charset="0"/>
                          <a:cs typeface="Times New Roman" panose="02020603050405020304" pitchFamily="18" charset="0"/>
                        </a:rPr>
                        <a:t> </a:t>
                      </a:r>
                      <a:r>
                        <a:rPr lang="ru-RU" sz="1600" b="1" u="none" strike="noStrike" dirty="0">
                          <a:solidFill>
                            <a:schemeClr val="bg1"/>
                          </a:solidFill>
                          <a:effectLst/>
                          <a:latin typeface="Times New Roman" panose="02020603050405020304" pitchFamily="18" charset="0"/>
                          <a:cs typeface="Times New Roman" panose="02020603050405020304" pitchFamily="18" charset="0"/>
                        </a:rPr>
                        <a:t>Вредители и болезни под контролем визуальным (органолептическим) </a:t>
                      </a:r>
                      <a:endParaRPr lang="pl-PL"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75000"/>
                      </a:schemeClr>
                    </a:solidFill>
                  </a:tcPr>
                </a:tc>
                <a:extLst>
                  <a:ext uri="{0D108BD9-81ED-4DB2-BD59-A6C34878D82A}">
                    <a16:rowId xmlns:a16="http://schemas.microsoft.com/office/drawing/2014/main" val="896731321"/>
                  </a:ext>
                </a:extLst>
              </a:tr>
              <a:tr h="323089">
                <a:tc>
                  <a:txBody>
                    <a:bodyPr/>
                    <a:lstStyle/>
                    <a:p>
                      <a:pPr algn="ctr" fontAlgn="ctr"/>
                      <a:r>
                        <a:rPr lang="pl-PL" sz="1400" u="none" strike="noStrike" dirty="0">
                          <a:effectLst/>
                        </a:rPr>
                        <a:t>1</a:t>
                      </a:r>
                      <a:endParaRPr lang="pl-PL" sz="1400" b="0" i="0" u="none" strike="noStrike" dirty="0">
                        <a:solidFill>
                          <a:srgbClr val="000000"/>
                        </a:solidFill>
                        <a:effectLst/>
                        <a:latin typeface="Calibri Light" panose="020F0302020204030204" pitchFamily="34" charset="0"/>
                      </a:endParaRPr>
                    </a:p>
                  </a:txBody>
                  <a:tcPr marL="5252" marR="5252" marT="5252" marB="0" anchor="ctr">
                    <a:solidFill>
                      <a:schemeClr val="accent6">
                        <a:lumMod val="20000"/>
                        <a:lumOff val="80000"/>
                      </a:schemeClr>
                    </a:solidFill>
                  </a:tcPr>
                </a:tc>
                <a:tc>
                  <a:txBody>
                    <a:bodyPr/>
                    <a:lstStyle/>
                    <a:p>
                      <a:pPr algn="l" fontAlgn="ctr"/>
                      <a:r>
                        <a:rPr lang="pl-PL" sz="1400" b="1" u="none" strike="noStrike" dirty="0" err="1">
                          <a:effectLst/>
                          <a:latin typeface="Times New Roman" panose="02020603050405020304" pitchFamily="18" charset="0"/>
                          <a:cs typeface="Times New Roman" panose="02020603050405020304" pitchFamily="18" charset="0"/>
                        </a:rPr>
                        <a:t>Blueberry</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mosaic</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associated</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virus</a:t>
                      </a:r>
                      <a:r>
                        <a:rPr lang="pl-PL" sz="1400" b="1" u="none" strike="noStrike" dirty="0">
                          <a:effectLst/>
                          <a:latin typeface="Times New Roman" panose="02020603050405020304" pitchFamily="18" charset="0"/>
                          <a:cs typeface="Times New Roman" panose="02020603050405020304" pitchFamily="18" charset="0"/>
                        </a:rPr>
                        <a:t> </a:t>
                      </a:r>
                    </a:p>
                  </a:txBody>
                  <a:tcPr marL="5252" marR="5252" marT="5252" marB="0" anchor="ctr">
                    <a:solidFill>
                      <a:schemeClr val="accent6">
                        <a:lumMod val="20000"/>
                        <a:lumOff val="80000"/>
                      </a:schemeClr>
                    </a:solidFill>
                  </a:tcPr>
                </a:tc>
                <a:tc>
                  <a:txBody>
                    <a:bodyPr/>
                    <a:lstStyle/>
                    <a:p>
                      <a:pPr algn="ctr" fontAlgn="ctr"/>
                      <a:r>
                        <a:rPr lang="pl-PL" sz="1400" i="1" u="none" strike="noStrike" dirty="0" err="1">
                          <a:effectLst/>
                          <a:latin typeface="Times New Roman" panose="02020603050405020304" pitchFamily="18" charset="0"/>
                          <a:cs typeface="Times New Roman" panose="02020603050405020304" pitchFamily="18" charset="0"/>
                        </a:rPr>
                        <a:t>Agrobacterium</a:t>
                      </a:r>
                      <a:r>
                        <a:rPr lang="pl-PL" sz="1400" i="1" u="none" strike="noStrike" dirty="0">
                          <a:effectLst/>
                          <a:latin typeface="Times New Roman" panose="02020603050405020304" pitchFamily="18" charset="0"/>
                          <a:cs typeface="Times New Roman" panose="02020603050405020304" pitchFamily="18" charset="0"/>
                        </a:rPr>
                        <a:t> </a:t>
                      </a:r>
                      <a:r>
                        <a:rPr lang="pl-PL" sz="1400" i="1" u="none" strike="noStrike" dirty="0" err="1">
                          <a:effectLst/>
                          <a:latin typeface="Times New Roman" panose="02020603050405020304" pitchFamily="18" charset="0"/>
                          <a:cs typeface="Times New Roman" panose="02020603050405020304" pitchFamily="18" charset="0"/>
                        </a:rPr>
                        <a:t>tumefaciens</a:t>
                      </a:r>
                      <a:endParaRPr lang="pl-PL"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extLst>
                  <a:ext uri="{0D108BD9-81ED-4DB2-BD59-A6C34878D82A}">
                    <a16:rowId xmlns:a16="http://schemas.microsoft.com/office/drawing/2014/main" val="2287705832"/>
                  </a:ext>
                </a:extLst>
              </a:tr>
              <a:tr h="323089">
                <a:tc>
                  <a:txBody>
                    <a:bodyPr/>
                    <a:lstStyle/>
                    <a:p>
                      <a:pPr algn="ctr" fontAlgn="ctr"/>
                      <a:r>
                        <a:rPr lang="pl-PL" sz="1400" u="none" strike="noStrike" dirty="0">
                          <a:effectLst/>
                        </a:rPr>
                        <a:t>2</a:t>
                      </a:r>
                      <a:endParaRPr lang="pl-PL" sz="1400" b="0" i="0" u="none" strike="noStrike" dirty="0">
                        <a:solidFill>
                          <a:srgbClr val="000000"/>
                        </a:solidFill>
                        <a:effectLst/>
                        <a:latin typeface="Calibri Light" panose="020F0302020204030204" pitchFamily="34" charset="0"/>
                      </a:endParaRPr>
                    </a:p>
                  </a:txBody>
                  <a:tcPr marL="5252" marR="5252" marT="5252" marB="0" anchor="ctr">
                    <a:solidFill>
                      <a:schemeClr val="accent6">
                        <a:lumMod val="20000"/>
                        <a:lumOff val="80000"/>
                      </a:schemeClr>
                    </a:solidFill>
                  </a:tcPr>
                </a:tc>
                <a:tc>
                  <a:txBody>
                    <a:bodyPr/>
                    <a:lstStyle/>
                    <a:p>
                      <a:pPr algn="l" fontAlgn="ctr"/>
                      <a:r>
                        <a:rPr lang="pl-PL" sz="1400" b="1" u="none" strike="noStrike" dirty="0" err="1">
                          <a:effectLst/>
                          <a:latin typeface="Times New Roman" panose="02020603050405020304" pitchFamily="18" charset="0"/>
                          <a:cs typeface="Times New Roman" panose="02020603050405020304" pitchFamily="18" charset="0"/>
                        </a:rPr>
                        <a:t>Blueberry</a:t>
                      </a:r>
                      <a:r>
                        <a:rPr lang="pl-PL" sz="1400" b="1" u="none" strike="noStrike" dirty="0">
                          <a:effectLst/>
                          <a:latin typeface="Times New Roman" panose="02020603050405020304" pitchFamily="18" charset="0"/>
                          <a:cs typeface="Times New Roman" panose="02020603050405020304" pitchFamily="18" charset="0"/>
                        </a:rPr>
                        <a:t> red </a:t>
                      </a:r>
                      <a:r>
                        <a:rPr lang="pl-PL" sz="1400" b="1" u="none" strike="noStrike" dirty="0" err="1">
                          <a:effectLst/>
                          <a:latin typeface="Times New Roman" panose="02020603050405020304" pitchFamily="18" charset="0"/>
                          <a:cs typeface="Times New Roman" panose="02020603050405020304" pitchFamily="18" charset="0"/>
                        </a:rPr>
                        <a:t>ringspot</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virus</a:t>
                      </a:r>
                      <a:r>
                        <a:rPr lang="pl-PL" sz="1400" b="1" u="none" strike="noStrike" dirty="0">
                          <a:effectLst/>
                          <a:latin typeface="Times New Roman" panose="02020603050405020304" pitchFamily="18" charset="0"/>
                          <a:cs typeface="Times New Roman" panose="02020603050405020304" pitchFamily="18" charset="0"/>
                        </a:rPr>
                        <a:t> </a:t>
                      </a:r>
                    </a:p>
                  </a:txBody>
                  <a:tcPr marL="5252" marR="5252" marT="5252" marB="0" anchor="ctr">
                    <a:solidFill>
                      <a:schemeClr val="accent6">
                        <a:lumMod val="20000"/>
                        <a:lumOff val="80000"/>
                      </a:schemeClr>
                    </a:solidFill>
                  </a:tcPr>
                </a:tc>
                <a:tc>
                  <a:txBody>
                    <a:bodyPr/>
                    <a:lstStyle/>
                    <a:p>
                      <a:pPr algn="ctr" fontAlgn="ctr"/>
                      <a:r>
                        <a:rPr lang="pl-PL" sz="1400" i="1" u="none" strike="noStrike" dirty="0" err="1">
                          <a:effectLst/>
                          <a:latin typeface="Times New Roman" panose="02020603050405020304" pitchFamily="18" charset="0"/>
                          <a:cs typeface="Times New Roman" panose="02020603050405020304" pitchFamily="18" charset="0"/>
                        </a:rPr>
                        <a:t>Diaporthe</a:t>
                      </a:r>
                      <a:r>
                        <a:rPr lang="pl-PL" sz="1400" i="1" u="none" strike="noStrike" dirty="0">
                          <a:effectLst/>
                          <a:latin typeface="Times New Roman" panose="02020603050405020304" pitchFamily="18" charset="0"/>
                          <a:cs typeface="Times New Roman" panose="02020603050405020304" pitchFamily="18" charset="0"/>
                        </a:rPr>
                        <a:t> </a:t>
                      </a:r>
                      <a:r>
                        <a:rPr lang="pl-PL" sz="1400" i="1" u="none" strike="noStrike" dirty="0" err="1">
                          <a:effectLst/>
                          <a:latin typeface="Times New Roman" panose="02020603050405020304" pitchFamily="18" charset="0"/>
                          <a:cs typeface="Times New Roman" panose="02020603050405020304" pitchFamily="18" charset="0"/>
                        </a:rPr>
                        <a:t>vaccini</a:t>
                      </a:r>
                      <a:endParaRPr lang="pl-PL" sz="1400" b="0" i="1" u="none" strike="noStrike" dirty="0">
                        <a:solidFill>
                          <a:srgbClr val="000000"/>
                        </a:solidFill>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extLst>
                  <a:ext uri="{0D108BD9-81ED-4DB2-BD59-A6C34878D82A}">
                    <a16:rowId xmlns:a16="http://schemas.microsoft.com/office/drawing/2014/main" val="3261521290"/>
                  </a:ext>
                </a:extLst>
              </a:tr>
              <a:tr h="323089">
                <a:tc>
                  <a:txBody>
                    <a:bodyPr/>
                    <a:lstStyle/>
                    <a:p>
                      <a:pPr algn="ctr" fontAlgn="ctr"/>
                      <a:r>
                        <a:rPr lang="pl-PL" sz="1400" u="none" strike="noStrike" dirty="0">
                          <a:effectLst/>
                        </a:rPr>
                        <a:t>3</a:t>
                      </a:r>
                      <a:endParaRPr lang="pl-PL" sz="1400" b="0" i="0" u="none" strike="noStrike" dirty="0">
                        <a:solidFill>
                          <a:srgbClr val="000000"/>
                        </a:solidFill>
                        <a:effectLst/>
                        <a:latin typeface="Calibri Light" panose="020F0302020204030204" pitchFamily="34" charset="0"/>
                      </a:endParaRPr>
                    </a:p>
                  </a:txBody>
                  <a:tcPr marL="5252" marR="5252" marT="5252" marB="0" anchor="ctr">
                    <a:solidFill>
                      <a:schemeClr val="accent6">
                        <a:lumMod val="20000"/>
                        <a:lumOff val="80000"/>
                      </a:schemeClr>
                    </a:solidFill>
                  </a:tcPr>
                </a:tc>
                <a:tc>
                  <a:txBody>
                    <a:bodyPr/>
                    <a:lstStyle/>
                    <a:p>
                      <a:pPr algn="l" fontAlgn="ctr"/>
                      <a:r>
                        <a:rPr lang="pl-PL" sz="1400" b="1" u="none" strike="noStrike" dirty="0" err="1">
                          <a:effectLst/>
                          <a:latin typeface="Times New Roman" panose="02020603050405020304" pitchFamily="18" charset="0"/>
                          <a:cs typeface="Times New Roman" panose="02020603050405020304" pitchFamily="18" charset="0"/>
                        </a:rPr>
                        <a:t>Blueberry</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scorch</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virus</a:t>
                      </a:r>
                      <a:endParaRPr lang="pl-PL" sz="1400" b="1" u="none" strike="noStrike" dirty="0">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tc>
                  <a:txBody>
                    <a:bodyPr/>
                    <a:lstStyle/>
                    <a:p>
                      <a:pPr algn="ctr" fontAlgn="ctr"/>
                      <a:r>
                        <a:rPr lang="pl-PL" sz="1400" i="1" u="none" strike="noStrike" dirty="0" err="1">
                          <a:effectLst/>
                          <a:latin typeface="Times New Roman" panose="02020603050405020304" pitchFamily="18" charset="0"/>
                          <a:cs typeface="Times New Roman" panose="02020603050405020304" pitchFamily="18" charset="0"/>
                        </a:rPr>
                        <a:t>Exobasidium</a:t>
                      </a:r>
                      <a:r>
                        <a:rPr lang="pl-PL" sz="1400" i="1" u="none" strike="noStrike" dirty="0">
                          <a:effectLst/>
                          <a:latin typeface="Times New Roman" panose="02020603050405020304" pitchFamily="18" charset="0"/>
                          <a:cs typeface="Times New Roman" panose="02020603050405020304" pitchFamily="18" charset="0"/>
                        </a:rPr>
                        <a:t> </a:t>
                      </a:r>
                      <a:r>
                        <a:rPr lang="pl-PL" sz="1400" i="1" u="none" strike="noStrike" dirty="0" err="1">
                          <a:effectLst/>
                          <a:latin typeface="Times New Roman" panose="02020603050405020304" pitchFamily="18" charset="0"/>
                          <a:cs typeface="Times New Roman" panose="02020603050405020304" pitchFamily="18" charset="0"/>
                        </a:rPr>
                        <a:t>vaccinii</a:t>
                      </a:r>
                      <a:r>
                        <a:rPr lang="pl-PL" sz="1400" i="1" u="none" strike="noStrike" dirty="0">
                          <a:effectLst/>
                          <a:latin typeface="Times New Roman" panose="02020603050405020304" pitchFamily="18" charset="0"/>
                          <a:cs typeface="Times New Roman" panose="02020603050405020304" pitchFamily="18" charset="0"/>
                        </a:rPr>
                        <a:t> </a:t>
                      </a:r>
                    </a:p>
                  </a:txBody>
                  <a:tcPr marL="5252" marR="5252" marT="5252" marB="0" anchor="ctr">
                    <a:solidFill>
                      <a:schemeClr val="accent6">
                        <a:lumMod val="20000"/>
                        <a:lumOff val="80000"/>
                      </a:schemeClr>
                    </a:solidFill>
                  </a:tcPr>
                </a:tc>
                <a:extLst>
                  <a:ext uri="{0D108BD9-81ED-4DB2-BD59-A6C34878D82A}">
                    <a16:rowId xmlns:a16="http://schemas.microsoft.com/office/drawing/2014/main" val="2690214155"/>
                  </a:ext>
                </a:extLst>
              </a:tr>
              <a:tr h="417394">
                <a:tc>
                  <a:txBody>
                    <a:bodyPr/>
                    <a:lstStyle/>
                    <a:p>
                      <a:pPr algn="ctr" fontAlgn="ctr"/>
                      <a:r>
                        <a:rPr lang="pl-PL" sz="1400" u="none" strike="noStrike">
                          <a:effectLst/>
                        </a:rPr>
                        <a:t>4</a:t>
                      </a:r>
                      <a:endParaRPr lang="pl-PL" sz="1400" b="0" i="0" u="none" strike="noStrike">
                        <a:solidFill>
                          <a:srgbClr val="000000"/>
                        </a:solidFill>
                        <a:effectLst/>
                        <a:latin typeface="Calibri Light" panose="020F0302020204030204" pitchFamily="34" charset="0"/>
                      </a:endParaRPr>
                    </a:p>
                  </a:txBody>
                  <a:tcPr marL="5252" marR="5252" marT="5252" marB="0" anchor="ctr">
                    <a:solidFill>
                      <a:schemeClr val="accent6">
                        <a:lumMod val="20000"/>
                        <a:lumOff val="80000"/>
                      </a:schemeClr>
                    </a:solidFill>
                  </a:tcPr>
                </a:tc>
                <a:tc>
                  <a:txBody>
                    <a:bodyPr/>
                    <a:lstStyle/>
                    <a:p>
                      <a:pPr algn="l" fontAlgn="ctr"/>
                      <a:r>
                        <a:rPr lang="pl-PL" sz="1400" b="1" u="none" strike="noStrike" dirty="0" err="1">
                          <a:effectLst/>
                          <a:latin typeface="Times New Roman" panose="02020603050405020304" pitchFamily="18" charset="0"/>
                          <a:cs typeface="Times New Roman" panose="02020603050405020304" pitchFamily="18" charset="0"/>
                        </a:rPr>
                        <a:t>Blueberry</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shock</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virus</a:t>
                      </a:r>
                      <a:r>
                        <a:rPr lang="pl-PL" sz="1400" b="1" u="none" strike="noStrike" dirty="0">
                          <a:effectLst/>
                          <a:latin typeface="Times New Roman" panose="02020603050405020304" pitchFamily="18" charset="0"/>
                          <a:cs typeface="Times New Roman" panose="02020603050405020304" pitchFamily="18" charset="0"/>
                        </a:rPr>
                        <a:t> </a:t>
                      </a:r>
                    </a:p>
                  </a:txBody>
                  <a:tcPr marL="5252" marR="5252" marT="5252" marB="0" anchor="ctr">
                    <a:solidFill>
                      <a:schemeClr val="accent6">
                        <a:lumMod val="20000"/>
                        <a:lumOff val="80000"/>
                      </a:schemeClr>
                    </a:solidFill>
                  </a:tcPr>
                </a:tc>
                <a:tc>
                  <a:txBody>
                    <a:bodyPr/>
                    <a:lstStyle/>
                    <a:p>
                      <a:pPr algn="ctr" fontAlgn="ctr"/>
                      <a:r>
                        <a:rPr lang="pl-PL" sz="1400" i="1" u="none" strike="noStrike" dirty="0" err="1">
                          <a:effectLst/>
                          <a:latin typeface="Times New Roman" panose="02020603050405020304" pitchFamily="18" charset="0"/>
                          <a:cs typeface="Times New Roman" panose="02020603050405020304" pitchFamily="18" charset="0"/>
                        </a:rPr>
                        <a:t>Godronia</a:t>
                      </a:r>
                      <a:r>
                        <a:rPr lang="pl-PL" sz="1400" i="1" u="none" strike="noStrike" dirty="0">
                          <a:effectLst/>
                          <a:latin typeface="Times New Roman" panose="02020603050405020304" pitchFamily="18" charset="0"/>
                          <a:cs typeface="Times New Roman" panose="02020603050405020304" pitchFamily="18" charset="0"/>
                        </a:rPr>
                        <a:t> </a:t>
                      </a:r>
                      <a:r>
                        <a:rPr lang="pl-PL" sz="1400" i="1" u="none" strike="noStrike" dirty="0" err="1">
                          <a:effectLst/>
                          <a:latin typeface="Times New Roman" panose="02020603050405020304" pitchFamily="18" charset="0"/>
                          <a:cs typeface="Times New Roman" panose="02020603050405020304" pitchFamily="18" charset="0"/>
                        </a:rPr>
                        <a:t>cassandrae</a:t>
                      </a:r>
                      <a:endParaRPr lang="pl-PL" sz="1400" i="1" u="none" strike="noStrike" dirty="0">
                        <a:effectLst/>
                        <a:latin typeface="Times New Roman" panose="02020603050405020304" pitchFamily="18" charset="0"/>
                        <a:cs typeface="Times New Roman" panose="02020603050405020304" pitchFamily="18" charset="0"/>
                      </a:endParaRPr>
                    </a:p>
                    <a:p>
                      <a:pPr algn="ctr" fontAlgn="ctr"/>
                      <a:r>
                        <a:rPr lang="pl-PL" sz="1400" i="1" u="none" strike="noStrike" dirty="0">
                          <a:effectLst/>
                          <a:latin typeface="Times New Roman" panose="02020603050405020304" pitchFamily="18" charset="0"/>
                          <a:cs typeface="Times New Roman" panose="02020603050405020304" pitchFamily="18" charset="0"/>
                        </a:rPr>
                        <a:t> </a:t>
                      </a:r>
                      <a:r>
                        <a:rPr lang="pl-PL" sz="1400" u="none" strike="noStrike" dirty="0">
                          <a:effectLst/>
                          <a:latin typeface="Times New Roman" panose="02020603050405020304" pitchFamily="18" charset="0"/>
                          <a:cs typeface="Times New Roman" panose="02020603050405020304" pitchFamily="18" charset="0"/>
                        </a:rPr>
                        <a:t>(</a:t>
                      </a:r>
                      <a:r>
                        <a:rPr lang="pl-PL" sz="1400" u="none" strike="noStrike" dirty="0" err="1">
                          <a:effectLst/>
                          <a:latin typeface="Times New Roman" panose="02020603050405020304" pitchFamily="18" charset="0"/>
                          <a:cs typeface="Times New Roman" panose="02020603050405020304" pitchFamily="18" charset="0"/>
                        </a:rPr>
                        <a:t>anamorfa</a:t>
                      </a:r>
                      <a:r>
                        <a:rPr lang="pl-PL" sz="1400" u="none" strike="noStrike" dirty="0">
                          <a:effectLst/>
                          <a:latin typeface="Times New Roman" panose="02020603050405020304" pitchFamily="18" charset="0"/>
                          <a:cs typeface="Times New Roman" panose="02020603050405020304" pitchFamily="18" charset="0"/>
                        </a:rPr>
                        <a:t> </a:t>
                      </a:r>
                      <a:r>
                        <a:rPr lang="pl-PL" sz="1400" i="1" u="none" strike="noStrike" dirty="0" err="1">
                          <a:effectLst/>
                          <a:latin typeface="Times New Roman" panose="02020603050405020304" pitchFamily="18" charset="0"/>
                          <a:cs typeface="Times New Roman" panose="02020603050405020304" pitchFamily="18" charset="0"/>
                        </a:rPr>
                        <a:t>Topospora</a:t>
                      </a:r>
                      <a:r>
                        <a:rPr lang="pl-PL" sz="1400" i="1" u="none" strike="noStrike" dirty="0">
                          <a:effectLst/>
                          <a:latin typeface="Times New Roman" panose="02020603050405020304" pitchFamily="18" charset="0"/>
                          <a:cs typeface="Times New Roman" panose="02020603050405020304" pitchFamily="18" charset="0"/>
                        </a:rPr>
                        <a:t> </a:t>
                      </a:r>
                      <a:r>
                        <a:rPr lang="pl-PL" sz="1400" i="1" u="none" strike="noStrike" dirty="0" err="1">
                          <a:effectLst/>
                          <a:latin typeface="Times New Roman" panose="02020603050405020304" pitchFamily="18" charset="0"/>
                          <a:cs typeface="Times New Roman" panose="02020603050405020304" pitchFamily="18" charset="0"/>
                        </a:rPr>
                        <a:t>myrtilli</a:t>
                      </a:r>
                      <a:r>
                        <a:rPr lang="pl-PL" sz="1400" u="none" strike="noStrike" dirty="0">
                          <a:effectLst/>
                          <a:latin typeface="Times New Roman" panose="02020603050405020304" pitchFamily="18" charset="0"/>
                          <a:cs typeface="Times New Roman" panose="02020603050405020304" pitchFamily="18" charset="0"/>
                        </a:rPr>
                        <a:t>)</a:t>
                      </a:r>
                      <a:endParaRPr lang="pl-PL"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extLst>
                  <a:ext uri="{0D108BD9-81ED-4DB2-BD59-A6C34878D82A}">
                    <a16:rowId xmlns:a16="http://schemas.microsoft.com/office/drawing/2014/main" val="38210497"/>
                  </a:ext>
                </a:extLst>
              </a:tr>
              <a:tr h="323089">
                <a:tc>
                  <a:txBody>
                    <a:bodyPr/>
                    <a:lstStyle/>
                    <a:p>
                      <a:pPr algn="ctr" fontAlgn="ctr"/>
                      <a:r>
                        <a:rPr lang="pl-PL" sz="1400" u="none" strike="noStrike">
                          <a:effectLst/>
                        </a:rPr>
                        <a:t>5</a:t>
                      </a:r>
                      <a:endParaRPr lang="pl-PL" sz="1400" b="0" i="0" u="none" strike="noStrike">
                        <a:solidFill>
                          <a:srgbClr val="000000"/>
                        </a:solidFill>
                        <a:effectLst/>
                        <a:latin typeface="Calibri Light" panose="020F0302020204030204" pitchFamily="34" charset="0"/>
                      </a:endParaRPr>
                    </a:p>
                  </a:txBody>
                  <a:tcPr marL="5252" marR="5252" marT="5252" marB="0" anchor="ctr">
                    <a:solidFill>
                      <a:schemeClr val="accent6">
                        <a:lumMod val="20000"/>
                        <a:lumOff val="80000"/>
                      </a:schemeClr>
                    </a:solidFill>
                  </a:tcPr>
                </a:tc>
                <a:tc>
                  <a:txBody>
                    <a:bodyPr/>
                    <a:lstStyle/>
                    <a:p>
                      <a:pPr algn="l" fontAlgn="ctr"/>
                      <a:r>
                        <a:rPr lang="pl-PL" sz="1400" b="1" u="none" strike="noStrike" dirty="0" err="1">
                          <a:effectLst/>
                          <a:latin typeface="Times New Roman" panose="02020603050405020304" pitchFamily="18" charset="0"/>
                          <a:cs typeface="Times New Roman" panose="02020603050405020304" pitchFamily="18" charset="0"/>
                        </a:rPr>
                        <a:t>Blueberry</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shoestring</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virus</a:t>
                      </a:r>
                      <a:r>
                        <a:rPr lang="pl-PL" sz="1400" b="1" u="none" strike="noStrike" dirty="0">
                          <a:effectLst/>
                          <a:latin typeface="Times New Roman" panose="02020603050405020304" pitchFamily="18" charset="0"/>
                          <a:cs typeface="Times New Roman" panose="02020603050405020304" pitchFamily="18" charset="0"/>
                        </a:rPr>
                        <a:t> </a:t>
                      </a:r>
                    </a:p>
                  </a:txBody>
                  <a:tcPr marL="5252" marR="5252" marT="5252" marB="0" anchor="ctr">
                    <a:solidFill>
                      <a:schemeClr val="accent6">
                        <a:lumMod val="20000"/>
                        <a:lumOff val="80000"/>
                      </a:schemeClr>
                    </a:solidFill>
                  </a:tcPr>
                </a:tc>
                <a:tc>
                  <a:txBody>
                    <a:bodyPr/>
                    <a:lstStyle/>
                    <a:p>
                      <a:pPr algn="ctr" fontAlgn="ctr"/>
                      <a:r>
                        <a:rPr lang="pl-PL" sz="1400" u="none" strike="noStrike" dirty="0">
                          <a:effectLst/>
                          <a:latin typeface="Times New Roman" panose="02020603050405020304" pitchFamily="18" charset="0"/>
                          <a:cs typeface="Times New Roman" panose="02020603050405020304" pitchFamily="18" charset="0"/>
                        </a:rPr>
                        <a:t>-</a:t>
                      </a:r>
                      <a:endParaRPr lang="pl-PL"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extLst>
                  <a:ext uri="{0D108BD9-81ED-4DB2-BD59-A6C34878D82A}">
                    <a16:rowId xmlns:a16="http://schemas.microsoft.com/office/drawing/2014/main" val="1997474690"/>
                  </a:ext>
                </a:extLst>
              </a:tr>
              <a:tr h="323089">
                <a:tc>
                  <a:txBody>
                    <a:bodyPr/>
                    <a:lstStyle/>
                    <a:p>
                      <a:pPr algn="ctr" fontAlgn="ctr"/>
                      <a:r>
                        <a:rPr lang="pl-PL" sz="1400" u="none" strike="noStrike">
                          <a:effectLst/>
                        </a:rPr>
                        <a:t>6</a:t>
                      </a:r>
                      <a:endParaRPr lang="pl-PL" sz="1400" b="0" i="0" u="none" strike="noStrike">
                        <a:solidFill>
                          <a:srgbClr val="000000"/>
                        </a:solidFill>
                        <a:effectLst/>
                        <a:latin typeface="Calibri Light" panose="020F0302020204030204" pitchFamily="34" charset="0"/>
                      </a:endParaRPr>
                    </a:p>
                  </a:txBody>
                  <a:tcPr marL="5252" marR="5252" marT="5252" marB="0" anchor="ctr">
                    <a:solidFill>
                      <a:schemeClr val="accent6">
                        <a:lumMod val="20000"/>
                        <a:lumOff val="80000"/>
                      </a:schemeClr>
                    </a:solidFill>
                  </a:tcPr>
                </a:tc>
                <a:tc>
                  <a:txBody>
                    <a:bodyPr/>
                    <a:lstStyle/>
                    <a:p>
                      <a:pPr algn="l" fontAlgn="ctr"/>
                      <a:r>
                        <a:rPr lang="pl-PL" sz="1400" b="1" u="none" strike="noStrike" dirty="0" err="1">
                          <a:effectLst/>
                          <a:latin typeface="Times New Roman" panose="02020603050405020304" pitchFamily="18" charset="0"/>
                          <a:cs typeface="Times New Roman" panose="02020603050405020304" pitchFamily="18" charset="0"/>
                        </a:rPr>
                        <a:t>Candidatus</a:t>
                      </a:r>
                      <a:r>
                        <a:rPr lang="pl-PL" sz="1400" b="1" u="none" strike="noStrike" dirty="0">
                          <a:effectLst/>
                          <a:latin typeface="Times New Roman" panose="02020603050405020304" pitchFamily="18" charset="0"/>
                          <a:cs typeface="Times New Roman" panose="02020603050405020304" pitchFamily="18" charset="0"/>
                        </a:rPr>
                        <a:t> </a:t>
                      </a:r>
                      <a:r>
                        <a:rPr lang="pl-PL" sz="1400" b="1" i="1" u="none" strike="noStrike" dirty="0" err="1">
                          <a:effectLst/>
                          <a:latin typeface="Times New Roman" panose="02020603050405020304" pitchFamily="18" charset="0"/>
                          <a:cs typeface="Times New Roman" panose="02020603050405020304" pitchFamily="18" charset="0"/>
                        </a:rPr>
                        <a:t>Phytoplasma</a:t>
                      </a:r>
                      <a:r>
                        <a:rPr lang="pl-PL" sz="1400" b="1" i="1" u="none" strike="noStrike" dirty="0">
                          <a:effectLst/>
                          <a:latin typeface="Times New Roman" panose="02020603050405020304" pitchFamily="18" charset="0"/>
                          <a:cs typeface="Times New Roman" panose="02020603050405020304" pitchFamily="18" charset="0"/>
                        </a:rPr>
                        <a:t> </a:t>
                      </a:r>
                      <a:r>
                        <a:rPr lang="pl-PL" sz="1400" b="1" i="1" u="none" strike="noStrike" dirty="0" err="1">
                          <a:effectLst/>
                          <a:latin typeface="Times New Roman" panose="02020603050405020304" pitchFamily="18" charset="0"/>
                          <a:cs typeface="Times New Roman" panose="02020603050405020304" pitchFamily="18" charset="0"/>
                        </a:rPr>
                        <a:t>asteris</a:t>
                      </a:r>
                      <a:r>
                        <a:rPr lang="pl-PL" sz="1400" b="1" i="1" u="none" strike="noStrike" dirty="0">
                          <a:effectLst/>
                          <a:latin typeface="Times New Roman" panose="02020603050405020304" pitchFamily="18" charset="0"/>
                          <a:cs typeface="Times New Roman" panose="02020603050405020304" pitchFamily="18" charset="0"/>
                        </a:rPr>
                        <a:t> </a:t>
                      </a:r>
                    </a:p>
                  </a:txBody>
                  <a:tcPr marL="5252" marR="5252" marT="5252" marB="0" anchor="ctr">
                    <a:solidFill>
                      <a:schemeClr val="accent6">
                        <a:lumMod val="20000"/>
                        <a:lumOff val="80000"/>
                      </a:schemeClr>
                    </a:solidFill>
                  </a:tcPr>
                </a:tc>
                <a:tc>
                  <a:txBody>
                    <a:bodyPr/>
                    <a:lstStyle/>
                    <a:p>
                      <a:pPr algn="ctr" fontAlgn="ctr"/>
                      <a:r>
                        <a:rPr lang="pl-PL" sz="1400" u="none" strike="noStrike" dirty="0">
                          <a:effectLst/>
                          <a:latin typeface="Times New Roman" panose="02020603050405020304" pitchFamily="18" charset="0"/>
                          <a:cs typeface="Times New Roman" panose="02020603050405020304" pitchFamily="18" charset="0"/>
                        </a:rPr>
                        <a:t>-</a:t>
                      </a:r>
                      <a:endParaRPr lang="pl-PL"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extLst>
                  <a:ext uri="{0D108BD9-81ED-4DB2-BD59-A6C34878D82A}">
                    <a16:rowId xmlns:a16="http://schemas.microsoft.com/office/drawing/2014/main" val="2925723246"/>
                  </a:ext>
                </a:extLst>
              </a:tr>
              <a:tr h="323089">
                <a:tc>
                  <a:txBody>
                    <a:bodyPr/>
                    <a:lstStyle/>
                    <a:p>
                      <a:pPr algn="ctr" fontAlgn="ctr"/>
                      <a:r>
                        <a:rPr lang="pl-PL" sz="1400" u="none" strike="noStrike">
                          <a:effectLst/>
                        </a:rPr>
                        <a:t>7</a:t>
                      </a:r>
                      <a:endParaRPr lang="pl-PL" sz="1400" b="0" i="0" u="none" strike="noStrike">
                        <a:solidFill>
                          <a:srgbClr val="000000"/>
                        </a:solidFill>
                        <a:effectLst/>
                        <a:latin typeface="Calibri Light" panose="020F0302020204030204" pitchFamily="34" charset="0"/>
                      </a:endParaRPr>
                    </a:p>
                  </a:txBody>
                  <a:tcPr marL="5252" marR="5252" marT="5252" marB="0" anchor="ctr">
                    <a:solidFill>
                      <a:schemeClr val="accent6">
                        <a:lumMod val="20000"/>
                        <a:lumOff val="80000"/>
                      </a:schemeClr>
                    </a:solidFill>
                  </a:tcPr>
                </a:tc>
                <a:tc>
                  <a:txBody>
                    <a:bodyPr/>
                    <a:lstStyle/>
                    <a:p>
                      <a:pPr algn="l" fontAlgn="ctr"/>
                      <a:r>
                        <a:rPr lang="pl-PL" sz="1400" b="1" u="none" strike="noStrike" dirty="0" err="1">
                          <a:effectLst/>
                          <a:latin typeface="Times New Roman" panose="02020603050405020304" pitchFamily="18" charset="0"/>
                          <a:cs typeface="Times New Roman" panose="02020603050405020304" pitchFamily="18" charset="0"/>
                        </a:rPr>
                        <a:t>Candidatus</a:t>
                      </a:r>
                      <a:r>
                        <a:rPr lang="pl-PL" sz="1400" b="1" u="none" strike="noStrike" dirty="0">
                          <a:effectLst/>
                          <a:latin typeface="Times New Roman" panose="02020603050405020304" pitchFamily="18" charset="0"/>
                          <a:cs typeface="Times New Roman" panose="02020603050405020304" pitchFamily="18" charset="0"/>
                        </a:rPr>
                        <a:t> </a:t>
                      </a:r>
                      <a:r>
                        <a:rPr lang="pl-PL" sz="1400" b="1" i="1" u="none" strike="noStrike" dirty="0" err="1">
                          <a:effectLst/>
                          <a:latin typeface="Times New Roman" panose="02020603050405020304" pitchFamily="18" charset="0"/>
                          <a:cs typeface="Times New Roman" panose="02020603050405020304" pitchFamily="18" charset="0"/>
                        </a:rPr>
                        <a:t>Phytoplasma</a:t>
                      </a:r>
                      <a:r>
                        <a:rPr lang="pl-PL" sz="1400" b="1" i="1" u="none" strike="noStrike" dirty="0">
                          <a:effectLst/>
                          <a:latin typeface="Times New Roman" panose="02020603050405020304" pitchFamily="18" charset="0"/>
                          <a:cs typeface="Times New Roman" panose="02020603050405020304" pitchFamily="18" charset="0"/>
                        </a:rPr>
                        <a:t> </a:t>
                      </a:r>
                      <a:r>
                        <a:rPr lang="pl-PL" sz="1400" b="1" i="1" u="none" strike="noStrike" dirty="0" err="1">
                          <a:effectLst/>
                          <a:latin typeface="Times New Roman" panose="02020603050405020304" pitchFamily="18" charset="0"/>
                          <a:cs typeface="Times New Roman" panose="02020603050405020304" pitchFamily="18" charset="0"/>
                        </a:rPr>
                        <a:t>pruni</a:t>
                      </a:r>
                      <a:endParaRPr lang="pl-PL" sz="1400" b="1" i="1" u="none" strike="noStrike" dirty="0">
                        <a:solidFill>
                          <a:srgbClr val="000000"/>
                        </a:solidFill>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tc>
                  <a:txBody>
                    <a:bodyPr/>
                    <a:lstStyle/>
                    <a:p>
                      <a:pPr algn="ctr" fontAlgn="ctr"/>
                      <a:r>
                        <a:rPr lang="pl-PL" sz="1400" u="none" strike="noStrike" dirty="0">
                          <a:effectLst/>
                          <a:latin typeface="Times New Roman" panose="02020603050405020304" pitchFamily="18" charset="0"/>
                          <a:cs typeface="Times New Roman" panose="02020603050405020304" pitchFamily="18" charset="0"/>
                        </a:rPr>
                        <a:t>-</a:t>
                      </a:r>
                      <a:endParaRPr lang="pl-PL"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extLst>
                  <a:ext uri="{0D108BD9-81ED-4DB2-BD59-A6C34878D82A}">
                    <a16:rowId xmlns:a16="http://schemas.microsoft.com/office/drawing/2014/main" val="1420897897"/>
                  </a:ext>
                </a:extLst>
              </a:tr>
              <a:tr h="323089">
                <a:tc>
                  <a:txBody>
                    <a:bodyPr/>
                    <a:lstStyle/>
                    <a:p>
                      <a:pPr algn="ctr" fontAlgn="ctr"/>
                      <a:r>
                        <a:rPr lang="pl-PL" sz="1400" u="none" strike="noStrike" dirty="0">
                          <a:effectLst/>
                        </a:rPr>
                        <a:t>8</a:t>
                      </a:r>
                      <a:endParaRPr lang="pl-PL" sz="1400" b="0" i="0" u="none" strike="noStrike" dirty="0">
                        <a:solidFill>
                          <a:srgbClr val="000000"/>
                        </a:solidFill>
                        <a:effectLst/>
                        <a:latin typeface="Calibri Light" panose="020F0302020204030204" pitchFamily="34" charset="0"/>
                      </a:endParaRPr>
                    </a:p>
                  </a:txBody>
                  <a:tcPr marL="5252" marR="5252" marT="5252" marB="0" anchor="ctr">
                    <a:solidFill>
                      <a:schemeClr val="accent6">
                        <a:lumMod val="20000"/>
                        <a:lumOff val="80000"/>
                      </a:schemeClr>
                    </a:solidFill>
                  </a:tcPr>
                </a:tc>
                <a:tc>
                  <a:txBody>
                    <a:bodyPr/>
                    <a:lstStyle/>
                    <a:p>
                      <a:pPr algn="l" fontAlgn="ctr"/>
                      <a:r>
                        <a:rPr lang="pl-PL" sz="1400" b="1" u="none" strike="noStrike" dirty="0" err="1">
                          <a:effectLst/>
                          <a:latin typeface="Times New Roman" panose="02020603050405020304" pitchFamily="18" charset="0"/>
                          <a:cs typeface="Times New Roman" panose="02020603050405020304" pitchFamily="18" charset="0"/>
                        </a:rPr>
                        <a:t>Candidatus</a:t>
                      </a:r>
                      <a:r>
                        <a:rPr lang="pl-PL" sz="1400" b="1" u="none" strike="noStrike" dirty="0">
                          <a:effectLst/>
                          <a:latin typeface="Times New Roman" panose="02020603050405020304" pitchFamily="18" charset="0"/>
                          <a:cs typeface="Times New Roman" panose="02020603050405020304" pitchFamily="18" charset="0"/>
                        </a:rPr>
                        <a:t> </a:t>
                      </a:r>
                      <a:r>
                        <a:rPr lang="pl-PL" sz="1400" b="1" i="1" u="none" strike="noStrike" dirty="0" err="1">
                          <a:effectLst/>
                          <a:latin typeface="Times New Roman" panose="02020603050405020304" pitchFamily="18" charset="0"/>
                          <a:cs typeface="Times New Roman" panose="02020603050405020304" pitchFamily="18" charset="0"/>
                        </a:rPr>
                        <a:t>Phytoplasma</a:t>
                      </a:r>
                      <a:r>
                        <a:rPr lang="pl-PL" sz="1400" b="1" i="1" u="none" strike="noStrike" dirty="0">
                          <a:effectLst/>
                          <a:latin typeface="Times New Roman" panose="02020603050405020304" pitchFamily="18" charset="0"/>
                          <a:cs typeface="Times New Roman" panose="02020603050405020304" pitchFamily="18" charset="0"/>
                        </a:rPr>
                        <a:t> </a:t>
                      </a:r>
                      <a:r>
                        <a:rPr lang="pl-PL" sz="1400" b="1" i="1" u="none" strike="noStrike" dirty="0" err="1">
                          <a:effectLst/>
                          <a:latin typeface="Times New Roman" panose="02020603050405020304" pitchFamily="18" charset="0"/>
                          <a:cs typeface="Times New Roman" panose="02020603050405020304" pitchFamily="18" charset="0"/>
                        </a:rPr>
                        <a:t>solani</a:t>
                      </a:r>
                      <a:r>
                        <a:rPr lang="pl-PL" sz="1400" b="1" i="1" u="none" strike="noStrike" dirty="0">
                          <a:effectLst/>
                          <a:latin typeface="Times New Roman" panose="02020603050405020304" pitchFamily="18" charset="0"/>
                          <a:cs typeface="Times New Roman" panose="02020603050405020304" pitchFamily="18" charset="0"/>
                        </a:rPr>
                        <a:t> </a:t>
                      </a:r>
                    </a:p>
                  </a:txBody>
                  <a:tcPr marL="5252" marR="5252" marT="5252" marB="0" anchor="ctr">
                    <a:solidFill>
                      <a:schemeClr val="accent6">
                        <a:lumMod val="20000"/>
                        <a:lumOff val="80000"/>
                      </a:schemeClr>
                    </a:solidFill>
                  </a:tcPr>
                </a:tc>
                <a:tc>
                  <a:txBody>
                    <a:bodyPr/>
                    <a:lstStyle/>
                    <a:p>
                      <a:pPr algn="ctr" fontAlgn="ctr"/>
                      <a:r>
                        <a:rPr lang="pl-PL" sz="1400" u="none" strike="noStrike" dirty="0">
                          <a:effectLst/>
                          <a:latin typeface="Times New Roman" panose="02020603050405020304" pitchFamily="18" charset="0"/>
                          <a:cs typeface="Times New Roman" panose="02020603050405020304" pitchFamily="18" charset="0"/>
                        </a:rPr>
                        <a:t>-</a:t>
                      </a:r>
                      <a:endParaRPr lang="pl-PL"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extLst>
                  <a:ext uri="{0D108BD9-81ED-4DB2-BD59-A6C34878D82A}">
                    <a16:rowId xmlns:a16="http://schemas.microsoft.com/office/drawing/2014/main" val="15942333"/>
                  </a:ext>
                </a:extLst>
              </a:tr>
              <a:tr h="323089">
                <a:tc>
                  <a:txBody>
                    <a:bodyPr/>
                    <a:lstStyle/>
                    <a:p>
                      <a:pPr algn="ctr" fontAlgn="ctr"/>
                      <a:r>
                        <a:rPr lang="pl-PL" sz="1400" u="none" strike="noStrike" dirty="0">
                          <a:effectLst/>
                        </a:rPr>
                        <a:t>9</a:t>
                      </a:r>
                      <a:endParaRPr lang="pl-PL" sz="1400" b="0" i="0" u="none" strike="noStrike" dirty="0">
                        <a:solidFill>
                          <a:srgbClr val="000000"/>
                        </a:solidFill>
                        <a:effectLst/>
                        <a:latin typeface="Calibri Light" panose="020F0302020204030204" pitchFamily="34" charset="0"/>
                      </a:endParaRPr>
                    </a:p>
                  </a:txBody>
                  <a:tcPr marL="5252" marR="5252" marT="5252" marB="0" anchor="ctr">
                    <a:solidFill>
                      <a:schemeClr val="accent6">
                        <a:lumMod val="20000"/>
                        <a:lumOff val="80000"/>
                      </a:schemeClr>
                    </a:solidFill>
                  </a:tcPr>
                </a:tc>
                <a:tc>
                  <a:txBody>
                    <a:bodyPr/>
                    <a:lstStyle/>
                    <a:p>
                      <a:pPr algn="l" fontAlgn="ctr"/>
                      <a:r>
                        <a:rPr lang="pl-PL" sz="1400" b="1" u="none" strike="noStrike" dirty="0" err="1">
                          <a:effectLst/>
                          <a:latin typeface="Times New Roman" panose="02020603050405020304" pitchFamily="18" charset="0"/>
                          <a:cs typeface="Times New Roman" panose="02020603050405020304" pitchFamily="18" charset="0"/>
                        </a:rPr>
                        <a:t>Cranberry</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false</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blossom</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phytoplasma</a:t>
                      </a:r>
                      <a:endParaRPr lang="pl-PL" sz="1400" b="1" u="none" strike="noStrike" dirty="0">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tc>
                  <a:txBody>
                    <a:bodyPr/>
                    <a:lstStyle/>
                    <a:p>
                      <a:pPr algn="ctr" fontAlgn="ctr"/>
                      <a:r>
                        <a:rPr lang="pl-PL" sz="1400" u="none" strike="noStrike" dirty="0">
                          <a:effectLst/>
                          <a:latin typeface="Times New Roman" panose="02020603050405020304" pitchFamily="18" charset="0"/>
                          <a:cs typeface="Times New Roman" panose="02020603050405020304" pitchFamily="18" charset="0"/>
                        </a:rPr>
                        <a:t>-</a:t>
                      </a:r>
                      <a:endParaRPr lang="pl-PL"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extLst>
                  <a:ext uri="{0D108BD9-81ED-4DB2-BD59-A6C34878D82A}">
                    <a16:rowId xmlns:a16="http://schemas.microsoft.com/office/drawing/2014/main" val="823744499"/>
                  </a:ext>
                </a:extLst>
              </a:tr>
              <a:tr h="323089">
                <a:tc>
                  <a:txBody>
                    <a:bodyPr/>
                    <a:lstStyle/>
                    <a:p>
                      <a:pPr algn="ctr" fontAlgn="ctr"/>
                      <a:r>
                        <a:rPr lang="pl-PL" sz="1400" b="0" i="0" u="none" strike="noStrike" dirty="0">
                          <a:solidFill>
                            <a:srgbClr val="000000"/>
                          </a:solidFill>
                          <a:effectLst/>
                          <a:latin typeface="Calibri Light" panose="020F0302020204030204" pitchFamily="34" charset="0"/>
                        </a:rPr>
                        <a:t>10</a:t>
                      </a:r>
                    </a:p>
                  </a:txBody>
                  <a:tcPr marL="5252" marR="5252" marT="5252" marB="0" anchor="ctr">
                    <a:solidFill>
                      <a:schemeClr val="accent6">
                        <a:lumMod val="20000"/>
                        <a:lumOff val="80000"/>
                      </a:schemeClr>
                    </a:solidFill>
                  </a:tcPr>
                </a:tc>
                <a:tc>
                  <a:txBody>
                    <a:bodyPr/>
                    <a:lstStyle/>
                    <a:p>
                      <a:pPr algn="l" fontAlgn="ctr"/>
                      <a:r>
                        <a:rPr lang="pl-PL" sz="1400" b="1" u="none" strike="noStrike" dirty="0" err="1">
                          <a:effectLst/>
                          <a:latin typeface="Times New Roman" panose="02020603050405020304" pitchFamily="18" charset="0"/>
                          <a:cs typeface="Times New Roman" panose="02020603050405020304" pitchFamily="18" charset="0"/>
                        </a:rPr>
                        <a:t>Peach</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rosette</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mosaic</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virus</a:t>
                      </a:r>
                      <a:r>
                        <a:rPr lang="pl-PL" sz="1400" b="1" u="none" strike="noStrike" dirty="0">
                          <a:effectLst/>
                          <a:latin typeface="Times New Roman" panose="02020603050405020304" pitchFamily="18" charset="0"/>
                          <a:cs typeface="Times New Roman" panose="02020603050405020304" pitchFamily="18" charset="0"/>
                        </a:rPr>
                        <a:t> PRMV</a:t>
                      </a:r>
                    </a:p>
                  </a:txBody>
                  <a:tcPr marL="5252" marR="5252" marT="5252" marB="0" anchor="ctr">
                    <a:solidFill>
                      <a:schemeClr val="accent6">
                        <a:lumMod val="20000"/>
                        <a:lumOff val="80000"/>
                      </a:schemeClr>
                    </a:solidFill>
                  </a:tcPr>
                </a:tc>
                <a:tc>
                  <a:txBody>
                    <a:bodyPr/>
                    <a:lstStyle/>
                    <a:p>
                      <a:pPr algn="ctr" fontAlgn="ctr"/>
                      <a:r>
                        <a:rPr lang="pl-PL" sz="14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5252" marR="5252" marT="5252" marB="0" anchor="ctr">
                    <a:solidFill>
                      <a:schemeClr val="accent6">
                        <a:lumMod val="20000"/>
                        <a:lumOff val="80000"/>
                      </a:schemeClr>
                    </a:solidFill>
                  </a:tcPr>
                </a:tc>
                <a:extLst>
                  <a:ext uri="{0D108BD9-81ED-4DB2-BD59-A6C34878D82A}">
                    <a16:rowId xmlns:a16="http://schemas.microsoft.com/office/drawing/2014/main" val="2554486146"/>
                  </a:ext>
                </a:extLst>
              </a:tr>
              <a:tr h="323089">
                <a:tc>
                  <a:txBody>
                    <a:bodyPr/>
                    <a:lstStyle/>
                    <a:p>
                      <a:pPr algn="ctr" fontAlgn="ctr"/>
                      <a:r>
                        <a:rPr lang="pl-PL" sz="1400" b="0" i="0" u="none" strike="noStrike" dirty="0">
                          <a:solidFill>
                            <a:srgbClr val="000000"/>
                          </a:solidFill>
                          <a:effectLst/>
                          <a:latin typeface="Calibri Light" panose="020F0302020204030204" pitchFamily="34" charset="0"/>
                        </a:rPr>
                        <a:t>11</a:t>
                      </a:r>
                    </a:p>
                  </a:txBody>
                  <a:tcPr marL="5252" marR="5252" marT="5252" marB="0" anchor="ctr">
                    <a:solidFill>
                      <a:schemeClr val="accent6">
                        <a:lumMod val="20000"/>
                        <a:lumOff val="80000"/>
                      </a:schemeClr>
                    </a:solidFill>
                  </a:tcPr>
                </a:tc>
                <a:tc>
                  <a:txBody>
                    <a:bodyPr/>
                    <a:lstStyle/>
                    <a:p>
                      <a:pPr algn="l" fontAlgn="ctr"/>
                      <a:r>
                        <a:rPr lang="pl-PL" sz="1400" b="1" u="none" strike="noStrike" dirty="0">
                          <a:effectLst/>
                          <a:latin typeface="Times New Roman" panose="02020603050405020304" pitchFamily="18" charset="0"/>
                          <a:cs typeface="Times New Roman" panose="02020603050405020304" pitchFamily="18" charset="0"/>
                        </a:rPr>
                        <a:t>Tobacco </a:t>
                      </a:r>
                      <a:r>
                        <a:rPr lang="pl-PL" sz="1400" b="1" u="none" strike="noStrike" dirty="0" err="1">
                          <a:effectLst/>
                          <a:latin typeface="Times New Roman" panose="02020603050405020304" pitchFamily="18" charset="0"/>
                          <a:cs typeface="Times New Roman" panose="02020603050405020304" pitchFamily="18" charset="0"/>
                        </a:rPr>
                        <a:t>ringspot</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virus</a:t>
                      </a:r>
                      <a:r>
                        <a:rPr lang="pl-PL" sz="1400" b="1" u="none" strike="noStrike" dirty="0">
                          <a:effectLst/>
                          <a:latin typeface="Times New Roman" panose="02020603050405020304" pitchFamily="18" charset="0"/>
                          <a:cs typeface="Times New Roman" panose="02020603050405020304" pitchFamily="18" charset="0"/>
                        </a:rPr>
                        <a:t> TRSV</a:t>
                      </a:r>
                    </a:p>
                  </a:txBody>
                  <a:tcPr marL="5252" marR="5252" marT="5252" marB="0" anchor="ctr">
                    <a:solidFill>
                      <a:schemeClr val="accent6">
                        <a:lumMod val="20000"/>
                        <a:lumOff val="80000"/>
                      </a:schemeClr>
                    </a:solidFill>
                  </a:tcPr>
                </a:tc>
                <a:tc>
                  <a:txBody>
                    <a:bodyPr/>
                    <a:lstStyle/>
                    <a:p>
                      <a:pPr algn="ctr" fontAlgn="ctr"/>
                      <a:r>
                        <a:rPr lang="pl-PL" sz="14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5252" marR="5252" marT="5252" marB="0" anchor="ctr">
                    <a:solidFill>
                      <a:schemeClr val="accent6">
                        <a:lumMod val="20000"/>
                        <a:lumOff val="80000"/>
                      </a:schemeClr>
                    </a:solidFill>
                  </a:tcPr>
                </a:tc>
                <a:extLst>
                  <a:ext uri="{0D108BD9-81ED-4DB2-BD59-A6C34878D82A}">
                    <a16:rowId xmlns:a16="http://schemas.microsoft.com/office/drawing/2014/main" val="3104769025"/>
                  </a:ext>
                </a:extLst>
              </a:tr>
              <a:tr h="323089">
                <a:tc>
                  <a:txBody>
                    <a:bodyPr/>
                    <a:lstStyle/>
                    <a:p>
                      <a:pPr algn="ctr" fontAlgn="ctr"/>
                      <a:r>
                        <a:rPr lang="pl-PL" sz="1400" b="0" i="0" u="none" strike="noStrike" dirty="0">
                          <a:solidFill>
                            <a:srgbClr val="000000"/>
                          </a:solidFill>
                          <a:effectLst/>
                          <a:latin typeface="Calibri Light" panose="020F0302020204030204" pitchFamily="34" charset="0"/>
                        </a:rPr>
                        <a:t>12</a:t>
                      </a:r>
                    </a:p>
                  </a:txBody>
                  <a:tcPr marL="5252" marR="5252" marT="5252" marB="0" anchor="ctr">
                    <a:solidFill>
                      <a:schemeClr val="accent6">
                        <a:lumMod val="20000"/>
                        <a:lumOff val="80000"/>
                      </a:schemeClr>
                    </a:solidFill>
                  </a:tcPr>
                </a:tc>
                <a:tc>
                  <a:txBody>
                    <a:bodyPr/>
                    <a:lstStyle/>
                    <a:p>
                      <a:pPr algn="l" fontAlgn="ctr"/>
                      <a:r>
                        <a:rPr lang="pl-PL" sz="1400" b="1" u="none" strike="noStrike" dirty="0" err="1">
                          <a:effectLst/>
                          <a:latin typeface="Times New Roman" panose="02020603050405020304" pitchFamily="18" charset="0"/>
                          <a:cs typeface="Times New Roman" panose="02020603050405020304" pitchFamily="18" charset="0"/>
                        </a:rPr>
                        <a:t>Tomato</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ringspot</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virus</a:t>
                      </a:r>
                      <a:r>
                        <a:rPr lang="pl-PL" sz="1400" b="1" u="none" strike="noStrike" dirty="0">
                          <a:effectLst/>
                          <a:latin typeface="Times New Roman" panose="02020603050405020304" pitchFamily="18" charset="0"/>
                          <a:cs typeface="Times New Roman" panose="02020603050405020304" pitchFamily="18" charset="0"/>
                        </a:rPr>
                        <a:t> </a:t>
                      </a:r>
                      <a:r>
                        <a:rPr lang="pl-PL" sz="1400" b="1" u="none" strike="noStrike" dirty="0" err="1">
                          <a:effectLst/>
                          <a:latin typeface="Times New Roman" panose="02020603050405020304" pitchFamily="18" charset="0"/>
                          <a:cs typeface="Times New Roman" panose="02020603050405020304" pitchFamily="18" charset="0"/>
                        </a:rPr>
                        <a:t>ToRSV</a:t>
                      </a:r>
                      <a:endParaRPr lang="pl-PL" sz="1400" b="1" u="none" strike="noStrike" dirty="0">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tc>
                  <a:txBody>
                    <a:bodyPr/>
                    <a:lstStyle/>
                    <a:p>
                      <a:pPr algn="ctr" fontAlgn="ctr"/>
                      <a:r>
                        <a:rPr lang="pl-PL" sz="14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5252" marR="5252" marT="5252" marB="0" anchor="ctr">
                    <a:solidFill>
                      <a:schemeClr val="accent6">
                        <a:lumMod val="20000"/>
                        <a:lumOff val="80000"/>
                      </a:schemeClr>
                    </a:solidFill>
                  </a:tcPr>
                </a:tc>
                <a:extLst>
                  <a:ext uri="{0D108BD9-81ED-4DB2-BD59-A6C34878D82A}">
                    <a16:rowId xmlns:a16="http://schemas.microsoft.com/office/drawing/2014/main" val="2254918596"/>
                  </a:ext>
                </a:extLst>
              </a:tr>
              <a:tr h="323089">
                <a:tc>
                  <a:txBody>
                    <a:bodyPr/>
                    <a:lstStyle/>
                    <a:p>
                      <a:pPr algn="ctr" fontAlgn="ctr"/>
                      <a:r>
                        <a:rPr lang="pl-PL" sz="1400" b="0" i="0" u="none" strike="noStrike" dirty="0">
                          <a:solidFill>
                            <a:srgbClr val="000000"/>
                          </a:solidFill>
                          <a:effectLst/>
                          <a:latin typeface="Calibri Light" panose="020F0302020204030204" pitchFamily="34" charset="0"/>
                        </a:rPr>
                        <a:t>13</a:t>
                      </a:r>
                    </a:p>
                  </a:txBody>
                  <a:tcPr marL="5252" marR="5252" marT="5252" marB="0" anchor="ctr">
                    <a:solidFill>
                      <a:schemeClr val="accent6">
                        <a:lumMod val="20000"/>
                        <a:lumOff val="80000"/>
                      </a:schemeClr>
                    </a:solidFill>
                  </a:tcPr>
                </a:tc>
                <a:tc>
                  <a:txBody>
                    <a:bodyPr/>
                    <a:lstStyle/>
                    <a:p>
                      <a:pPr algn="l" fontAlgn="ctr"/>
                      <a:r>
                        <a:rPr lang="en-US" sz="1400" b="1" u="none" strike="noStrike" dirty="0">
                          <a:effectLst/>
                          <a:latin typeface="Times New Roman" panose="02020603050405020304" pitchFamily="18" charset="0"/>
                          <a:cs typeface="Times New Roman" panose="02020603050405020304" pitchFamily="18" charset="0"/>
                        </a:rPr>
                        <a:t>Blueberry leaf mottle virus </a:t>
                      </a:r>
                      <a:r>
                        <a:rPr lang="en-US" sz="1400" b="1" u="none" strike="noStrike" dirty="0" err="1">
                          <a:effectLst/>
                          <a:latin typeface="Times New Roman" panose="02020603050405020304" pitchFamily="18" charset="0"/>
                          <a:cs typeface="Times New Roman" panose="02020603050405020304" pitchFamily="18" charset="0"/>
                        </a:rPr>
                        <a:t>BlMoV</a:t>
                      </a:r>
                      <a:endParaRPr lang="pl-PL" sz="1400" b="1" u="none" strike="noStrike" dirty="0">
                        <a:effectLst/>
                        <a:latin typeface="Times New Roman" panose="02020603050405020304" pitchFamily="18" charset="0"/>
                        <a:cs typeface="Times New Roman" panose="02020603050405020304" pitchFamily="18" charset="0"/>
                      </a:endParaRPr>
                    </a:p>
                  </a:txBody>
                  <a:tcPr marL="5252" marR="5252" marT="5252" marB="0" anchor="ctr">
                    <a:solidFill>
                      <a:schemeClr val="accent6">
                        <a:lumMod val="20000"/>
                        <a:lumOff val="80000"/>
                      </a:schemeClr>
                    </a:solidFill>
                  </a:tcPr>
                </a:tc>
                <a:tc>
                  <a:txBody>
                    <a:bodyPr/>
                    <a:lstStyle/>
                    <a:p>
                      <a:pPr algn="ctr" fontAlgn="ctr"/>
                      <a:r>
                        <a:rPr lang="pl-PL" sz="14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5252" marR="5252" marT="5252" marB="0" anchor="ctr">
                    <a:solidFill>
                      <a:schemeClr val="accent6">
                        <a:lumMod val="20000"/>
                        <a:lumOff val="80000"/>
                      </a:schemeClr>
                    </a:solidFill>
                  </a:tcPr>
                </a:tc>
                <a:extLst>
                  <a:ext uri="{0D108BD9-81ED-4DB2-BD59-A6C34878D82A}">
                    <a16:rowId xmlns:a16="http://schemas.microsoft.com/office/drawing/2014/main" val="1865902422"/>
                  </a:ext>
                </a:extLst>
              </a:tr>
              <a:tr h="179694">
                <a:tc gridSpan="3">
                  <a:txBody>
                    <a:bodyPr/>
                    <a:lstStyle/>
                    <a:p>
                      <a:pPr marL="0" marR="0" lvl="0" indent="182563" algn="l" defTabSz="914400" rtl="0" eaLnBrk="1" fontAlgn="ctr" latinLnBrk="0" hangingPunct="1">
                        <a:lnSpc>
                          <a:spcPct val="100000"/>
                        </a:lnSpc>
                        <a:spcBef>
                          <a:spcPts val="0"/>
                        </a:spcBef>
                        <a:spcAft>
                          <a:spcPts val="0"/>
                        </a:spcAft>
                        <a:buClrTx/>
                        <a:buSzTx/>
                        <a:buFontTx/>
                        <a:buNone/>
                        <a:tabLst/>
                        <a:defRPr/>
                      </a:pPr>
                      <a:r>
                        <a:rPr lang="pl-PL" sz="1000" i="1" dirty="0">
                          <a:latin typeface="Times New Roman" panose="02020603050405020304" pitchFamily="18" charset="0"/>
                          <a:cs typeface="Times New Roman" panose="02020603050405020304" pitchFamily="18" charset="0"/>
                        </a:rPr>
                        <a:t>Rozporządzenie </a:t>
                      </a:r>
                      <a:r>
                        <a:rPr lang="pl-PL" sz="1000" i="1" dirty="0" err="1">
                          <a:latin typeface="Times New Roman" panose="02020603050405020304" pitchFamily="18" charset="0"/>
                          <a:cs typeface="Times New Roman" panose="02020603050405020304" pitchFamily="18" charset="0"/>
                        </a:rPr>
                        <a:t>MRiRW</a:t>
                      </a:r>
                      <a:r>
                        <a:rPr lang="pl-PL" sz="1000" i="1" dirty="0">
                          <a:latin typeface="Times New Roman" panose="02020603050405020304" pitchFamily="18" charset="0"/>
                          <a:cs typeface="Times New Roman" panose="02020603050405020304" pitchFamily="18" charset="0"/>
                        </a:rPr>
                        <a:t> w sprawie szczegółowych wymagań dotyczących wytwarzania i jakości  materiału szkółkarskiego, kwalifikowanego oraz kategorii CAC</a:t>
                      </a:r>
                    </a:p>
                  </a:txBody>
                  <a:tcPr marL="5252" marR="5252" marT="5252" marB="0" anchor="ctr">
                    <a:solidFill>
                      <a:schemeClr val="accent6">
                        <a:lumMod val="20000"/>
                        <a:lumOff val="80000"/>
                      </a:schemeClr>
                    </a:solidFill>
                  </a:tcPr>
                </a:tc>
                <a:tc hMerge="1">
                  <a:txBody>
                    <a:bodyPr/>
                    <a:lstStyle/>
                    <a:p>
                      <a:pPr algn="l" fontAlgn="ctr"/>
                      <a:endParaRPr lang="pl-PL" sz="1400" b="1" u="none" strike="noStrike" dirty="0">
                        <a:effectLst/>
                      </a:endParaRPr>
                    </a:p>
                  </a:txBody>
                  <a:tcPr marL="5252" marR="5252" marT="5252" marB="0" anchor="ctr">
                    <a:solidFill>
                      <a:schemeClr val="accent6">
                        <a:lumMod val="20000"/>
                        <a:lumOff val="80000"/>
                      </a:schemeClr>
                    </a:solidFill>
                  </a:tcPr>
                </a:tc>
                <a:tc hMerge="1">
                  <a:txBody>
                    <a:bodyPr/>
                    <a:lstStyle/>
                    <a:p>
                      <a:pPr algn="ctr" fontAlgn="ctr"/>
                      <a:endParaRPr lang="pl-PL" sz="1400" b="0" i="0" u="none" strike="noStrike">
                        <a:solidFill>
                          <a:srgbClr val="000000"/>
                        </a:solidFill>
                        <a:effectLst/>
                        <a:latin typeface="Calibri Light" panose="020F0302020204030204" pitchFamily="34" charset="0"/>
                      </a:endParaRPr>
                    </a:p>
                  </a:txBody>
                  <a:tcPr marL="5252" marR="5252" marT="5252" marB="0" anchor="ctr">
                    <a:solidFill>
                      <a:schemeClr val="accent6">
                        <a:lumMod val="20000"/>
                        <a:lumOff val="80000"/>
                      </a:schemeClr>
                    </a:solidFill>
                  </a:tcPr>
                </a:tc>
                <a:extLst>
                  <a:ext uri="{0D108BD9-81ED-4DB2-BD59-A6C34878D82A}">
                    <a16:rowId xmlns:a16="http://schemas.microsoft.com/office/drawing/2014/main" val="2012200219"/>
                  </a:ext>
                </a:extLst>
              </a:tr>
            </a:tbl>
          </a:graphicData>
        </a:graphic>
      </p:graphicFrame>
    </p:spTree>
    <p:extLst>
      <p:ext uri="{BB962C8B-B14F-4D97-AF65-F5344CB8AC3E}">
        <p14:creationId xmlns:p14="http://schemas.microsoft.com/office/powerpoint/2010/main" val="3314787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6</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graphicFrame>
        <p:nvGraphicFramePr>
          <p:cNvPr id="3" name="Tabela 2">
            <a:extLst>
              <a:ext uri="{FF2B5EF4-FFF2-40B4-BE49-F238E27FC236}">
                <a16:creationId xmlns:a16="http://schemas.microsoft.com/office/drawing/2014/main" id="{B058607D-4892-4521-9404-22C3DDE74B9F}"/>
              </a:ext>
            </a:extLst>
          </p:cNvPr>
          <p:cNvGraphicFramePr>
            <a:graphicFrameLocks noGrp="1"/>
          </p:cNvGraphicFramePr>
          <p:nvPr>
            <p:extLst>
              <p:ext uri="{D42A27DB-BD31-4B8C-83A1-F6EECF244321}">
                <p14:modId xmlns:p14="http://schemas.microsoft.com/office/powerpoint/2010/main" val="1840764932"/>
              </p:ext>
            </p:extLst>
          </p:nvPr>
        </p:nvGraphicFramePr>
        <p:xfrm>
          <a:off x="1503680" y="158519"/>
          <a:ext cx="10218109" cy="5590561"/>
        </p:xfrm>
        <a:graphic>
          <a:graphicData uri="http://schemas.openxmlformats.org/drawingml/2006/table">
            <a:tbl>
              <a:tblPr>
                <a:tableStyleId>{AF606853-7671-496A-8E4F-DF71F8EC918B}</a:tableStyleId>
              </a:tblPr>
              <a:tblGrid>
                <a:gridCol w="372461">
                  <a:extLst>
                    <a:ext uri="{9D8B030D-6E8A-4147-A177-3AD203B41FA5}">
                      <a16:colId xmlns:a16="http://schemas.microsoft.com/office/drawing/2014/main" val="4017839259"/>
                    </a:ext>
                  </a:extLst>
                </a:gridCol>
                <a:gridCol w="3319629">
                  <a:extLst>
                    <a:ext uri="{9D8B030D-6E8A-4147-A177-3AD203B41FA5}">
                      <a16:colId xmlns:a16="http://schemas.microsoft.com/office/drawing/2014/main" val="2979074339"/>
                    </a:ext>
                  </a:extLst>
                </a:gridCol>
                <a:gridCol w="3033830">
                  <a:extLst>
                    <a:ext uri="{9D8B030D-6E8A-4147-A177-3AD203B41FA5}">
                      <a16:colId xmlns:a16="http://schemas.microsoft.com/office/drawing/2014/main" val="3460677290"/>
                    </a:ext>
                  </a:extLst>
                </a:gridCol>
                <a:gridCol w="3492189">
                  <a:extLst>
                    <a:ext uri="{9D8B030D-6E8A-4147-A177-3AD203B41FA5}">
                      <a16:colId xmlns:a16="http://schemas.microsoft.com/office/drawing/2014/main" val="282423917"/>
                    </a:ext>
                  </a:extLst>
                </a:gridCol>
              </a:tblGrid>
              <a:tr h="369268">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pl-PL" sz="1400" b="1" i="1" u="none" strike="noStrike" dirty="0">
                          <a:solidFill>
                            <a:schemeClr val="bg1"/>
                          </a:solidFill>
                          <a:effectLst/>
                          <a:latin typeface="Times New Roman" panose="02020603050405020304" pitchFamily="18" charset="0"/>
                          <a:cs typeface="Times New Roman" panose="02020603050405020304" pitchFamily="18" charset="0"/>
                        </a:rPr>
                        <a:t>RUBUS</a:t>
                      </a:r>
                      <a:r>
                        <a:rPr lang="pl-PL" sz="1400" b="1" u="none" strike="noStrike" dirty="0">
                          <a:solidFill>
                            <a:schemeClr val="bg1"/>
                          </a:solidFill>
                          <a:effectLst/>
                          <a:latin typeface="Times New Roman" panose="02020603050405020304" pitchFamily="18" charset="0"/>
                          <a:cs typeface="Times New Roman" panose="02020603050405020304" pitchFamily="18" charset="0"/>
                        </a:rPr>
                        <a:t> SP.</a:t>
                      </a:r>
                      <a:endParaRPr lang="pl-PL" sz="1400" b="1" i="1" u="none" strike="noStrike" dirty="0">
                        <a:solidFill>
                          <a:schemeClr val="bg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solidFill>
                      <a:srgbClr val="416529"/>
                    </a:solidFill>
                  </a:tcPr>
                </a:tc>
                <a:tc hMerge="1">
                  <a:txBody>
                    <a:bodyPr/>
                    <a:lstStyle/>
                    <a:p>
                      <a:endParaRPr lang="pl-PL"/>
                    </a:p>
                  </a:txBody>
                  <a:tcPr/>
                </a:tc>
                <a:tc hMerge="1">
                  <a:txBody>
                    <a:bodyPr/>
                    <a:lstStyle/>
                    <a:p>
                      <a:pPr algn="ctr" fontAlgn="ctr"/>
                      <a:endParaRPr lang="pl-PL" sz="1400" b="1" i="0" u="none" strike="noStrike" dirty="0">
                        <a:solidFill>
                          <a:schemeClr val="bg1"/>
                        </a:solidFill>
                        <a:effectLst/>
                        <a:latin typeface="Calibri Light" panose="020F0302020204030204" pitchFamily="34" charset="0"/>
                      </a:endParaRPr>
                    </a:p>
                  </a:txBody>
                  <a:tcPr marL="4276" marR="4276" marT="4276" marB="0" anchor="ctr">
                    <a:solidFill>
                      <a:srgbClr val="416529"/>
                    </a:solidFill>
                  </a:tcPr>
                </a:tc>
                <a:tc hMerge="1">
                  <a:txBody>
                    <a:bodyPr/>
                    <a:lstStyle/>
                    <a:p>
                      <a:pPr algn="ctr" fontAlgn="ctr"/>
                      <a:endParaRPr lang="pl-PL" sz="1400" b="1" i="0" u="none" strike="noStrike" dirty="0">
                        <a:solidFill>
                          <a:schemeClr val="bg1"/>
                        </a:solidFill>
                        <a:effectLst/>
                        <a:latin typeface="Calibri Light" panose="020F0302020204030204" pitchFamily="34" charset="0"/>
                      </a:endParaRPr>
                    </a:p>
                  </a:txBody>
                  <a:tcPr marL="4276" marR="4276" marT="4276" marB="0" anchor="ctr">
                    <a:solidFill>
                      <a:srgbClr val="416529"/>
                    </a:solidFill>
                  </a:tcPr>
                </a:tc>
                <a:extLst>
                  <a:ext uri="{0D108BD9-81ED-4DB2-BD59-A6C34878D82A}">
                    <a16:rowId xmlns:a16="http://schemas.microsoft.com/office/drawing/2014/main" val="1069632216"/>
                  </a:ext>
                </a:extLst>
              </a:tr>
              <a:tr h="610741">
                <a:tc gridSpan="2">
                  <a:txBody>
                    <a:bodyPr/>
                    <a:lstStyle/>
                    <a:p>
                      <a:pPr algn="ctr" fontAlgn="ctr"/>
                      <a:r>
                        <a:rPr lang="ru-RU" sz="1400" b="1" u="none" strike="noStrike" dirty="0">
                          <a:solidFill>
                            <a:schemeClr val="bg1"/>
                          </a:solidFill>
                          <a:effectLst/>
                          <a:latin typeface="Times New Roman" panose="02020603050405020304" pitchFamily="18" charset="0"/>
                          <a:cs typeface="Times New Roman" panose="02020603050405020304" pitchFamily="18" charset="0"/>
                        </a:rPr>
                        <a:t>Вирусы и фитоплазмы тестированные лабораторными методами </a:t>
                      </a:r>
                      <a:endParaRPr lang="pl-PL"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solidFill>
                      <a:srgbClr val="416529"/>
                    </a:solidFill>
                  </a:tcPr>
                </a:tc>
                <a:tc hMerge="1">
                  <a:txBody>
                    <a:bodyPr/>
                    <a:lstStyle/>
                    <a:p>
                      <a:endParaRPr lang="pl-PL"/>
                    </a:p>
                  </a:txBody>
                  <a:tcPr/>
                </a:tc>
                <a:tc>
                  <a:txBody>
                    <a:bodyPr/>
                    <a:lstStyle/>
                    <a:p>
                      <a:pPr algn="ctr" fontAlgn="ctr"/>
                      <a:r>
                        <a:rPr lang="pl-PL" sz="1400" b="1" u="none" strike="noStrike" dirty="0">
                          <a:solidFill>
                            <a:schemeClr val="bg1"/>
                          </a:solidFill>
                          <a:effectLst/>
                          <a:latin typeface="Times New Roman" panose="02020603050405020304" pitchFamily="18" charset="0"/>
                          <a:cs typeface="Times New Roman" panose="02020603050405020304" pitchFamily="18" charset="0"/>
                        </a:rPr>
                        <a:t> </a:t>
                      </a:r>
                      <a:r>
                        <a:rPr lang="ru-RU" sz="1400" b="1" u="none" strike="noStrike" dirty="0">
                          <a:solidFill>
                            <a:schemeClr val="bg1"/>
                          </a:solidFill>
                          <a:effectLst/>
                          <a:latin typeface="Times New Roman" panose="02020603050405020304" pitchFamily="18" charset="0"/>
                          <a:cs typeface="Times New Roman" panose="02020603050405020304" pitchFamily="18" charset="0"/>
                        </a:rPr>
                        <a:t>Вредители и болезни под контролем визуальным (органолептическим)</a:t>
                      </a:r>
                      <a:endParaRPr lang="pl-PL"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4276" marR="4276" marT="4276" marB="0" anchor="ctr">
                    <a:solidFill>
                      <a:srgbClr val="416529"/>
                    </a:solidFill>
                  </a:tcPr>
                </a:tc>
                <a:tc>
                  <a:txBody>
                    <a:bodyPr/>
                    <a:lstStyle/>
                    <a:p>
                      <a:pPr algn="ctr" fontAlgn="ctr"/>
                      <a:r>
                        <a:rPr lang="ru-RU" sz="1400" b="1" u="none" strike="noStrike" dirty="0">
                          <a:solidFill>
                            <a:schemeClr val="bg1"/>
                          </a:solidFill>
                          <a:effectLst/>
                          <a:latin typeface="Times New Roman" panose="02020603050405020304" pitchFamily="18" charset="0"/>
                          <a:cs typeface="Times New Roman" panose="02020603050405020304" pitchFamily="18" charset="0"/>
                        </a:rPr>
                        <a:t>Внутрипочвенные вредители тестированные лабораторными методами </a:t>
                      </a:r>
                      <a:endParaRPr lang="pl-PL" sz="1400" b="1" i="0" u="none" strike="noStrike" dirty="0">
                        <a:solidFill>
                          <a:schemeClr val="bg1"/>
                        </a:solidFill>
                        <a:effectLst/>
                        <a:latin typeface="Times New Roman" panose="02020603050405020304" pitchFamily="18" charset="0"/>
                        <a:cs typeface="Times New Roman" panose="02020603050405020304" pitchFamily="18" charset="0"/>
                      </a:endParaRPr>
                    </a:p>
                  </a:txBody>
                  <a:tcPr marL="4276" marR="4276" marT="4276" marB="0" anchor="ctr">
                    <a:solidFill>
                      <a:srgbClr val="416529"/>
                    </a:solidFill>
                  </a:tcPr>
                </a:tc>
                <a:extLst>
                  <a:ext uri="{0D108BD9-81ED-4DB2-BD59-A6C34878D82A}">
                    <a16:rowId xmlns:a16="http://schemas.microsoft.com/office/drawing/2014/main" val="3325505717"/>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1</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i="1" u="none" strike="noStrike" dirty="0" err="1">
                          <a:solidFill>
                            <a:schemeClr val="tx1"/>
                          </a:solidFill>
                          <a:effectLst/>
                          <a:latin typeface="Times New Roman" panose="02020603050405020304" pitchFamily="18" charset="0"/>
                          <a:cs typeface="Times New Roman" panose="02020603050405020304" pitchFamily="18" charset="0"/>
                        </a:rPr>
                        <a:t>Phytophthora</a:t>
                      </a:r>
                      <a:r>
                        <a:rPr lang="pl-PL" sz="1400" b="1" i="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spp</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B w="12700" cap="flat" cmpd="sng" algn="ctr">
                      <a:solidFill>
                        <a:srgbClr val="416529"/>
                      </a:solidFill>
                      <a:prstDash val="solid"/>
                      <a:round/>
                      <a:headEnd type="none" w="med" len="med"/>
                      <a:tailEnd type="none" w="med" len="med"/>
                    </a:lnB>
                    <a:solidFill>
                      <a:srgbClr val="C5E0B2"/>
                    </a:solidFill>
                  </a:tcPr>
                </a:tc>
                <a:tc>
                  <a:txBody>
                    <a:bodyPr/>
                    <a:lstStyle/>
                    <a:p>
                      <a:pPr algn="ctr" fontAlgn="ctr"/>
                      <a:r>
                        <a:rPr lang="pl-PL" sz="1400" i="1" u="none" strike="noStrike" dirty="0" err="1">
                          <a:solidFill>
                            <a:schemeClr val="tx1"/>
                          </a:solidFill>
                          <a:effectLst/>
                          <a:latin typeface="Times New Roman" panose="02020603050405020304" pitchFamily="18" charset="0"/>
                          <a:cs typeface="Times New Roman" panose="02020603050405020304" pitchFamily="18" charset="0"/>
                        </a:rPr>
                        <a:t>Agrobacterium</a:t>
                      </a:r>
                      <a:r>
                        <a:rPr lang="pl-PL" sz="1400" u="none" strike="noStrike" dirty="0">
                          <a:solidFill>
                            <a:schemeClr val="tx1"/>
                          </a:solidFill>
                          <a:effectLst/>
                          <a:latin typeface="Times New Roman" panose="02020603050405020304" pitchFamily="18" charset="0"/>
                          <a:cs typeface="Times New Roman" panose="02020603050405020304" pitchFamily="18" charset="0"/>
                        </a:rPr>
                        <a:t> </a:t>
                      </a:r>
                      <a:r>
                        <a:rPr lang="pl-PL" sz="1400" u="none" strike="noStrike" dirty="0" err="1">
                          <a:solidFill>
                            <a:schemeClr val="tx1"/>
                          </a:solidFill>
                          <a:effectLst/>
                          <a:latin typeface="Times New Roman" panose="02020603050405020304" pitchFamily="18" charset="0"/>
                          <a:cs typeface="Times New Roman" panose="02020603050405020304" pitchFamily="18" charset="0"/>
                        </a:rPr>
                        <a:t>spp</a:t>
                      </a:r>
                      <a:r>
                        <a:rPr lang="pl-PL" sz="1400" u="none" strike="noStrike" dirty="0">
                          <a:solidFill>
                            <a:schemeClr val="tx1"/>
                          </a:solidFill>
                          <a:effectLst/>
                          <a:latin typeface="Times New Roman" panose="02020603050405020304" pitchFamily="18" charset="0"/>
                          <a:cs typeface="Times New Roman" panose="02020603050405020304" pitchFamily="18" charset="0"/>
                        </a:rPr>
                        <a:t>. </a:t>
                      </a: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B w="12700" cap="flat" cmpd="sng" algn="ctr">
                      <a:solidFill>
                        <a:srgbClr val="416529"/>
                      </a:solidFill>
                      <a:prstDash val="solid"/>
                      <a:round/>
                      <a:headEnd type="none" w="med" len="med"/>
                      <a:tailEnd type="none" w="med" len="med"/>
                    </a:lnB>
                    <a:solidFill>
                      <a:srgbClr val="C5E0B2"/>
                    </a:solidFill>
                  </a:tcPr>
                </a:tc>
                <a:tc>
                  <a:txBody>
                    <a:bodyPr/>
                    <a:lstStyle/>
                    <a:p>
                      <a:pPr algn="ctr" fontAlgn="t"/>
                      <a:r>
                        <a:rPr lang="pl-PL" sz="1400" i="1" u="none" strike="noStrike" dirty="0" err="1">
                          <a:solidFill>
                            <a:schemeClr val="tx1"/>
                          </a:solidFill>
                          <a:effectLst/>
                          <a:latin typeface="Times New Roman" panose="02020603050405020304" pitchFamily="18" charset="0"/>
                          <a:cs typeface="Times New Roman" panose="02020603050405020304" pitchFamily="18" charset="0"/>
                        </a:rPr>
                        <a:t>Longidorus</a:t>
                      </a:r>
                      <a:r>
                        <a:rPr lang="pl-PL" sz="1400" i="1" u="none" strike="noStrike" dirty="0">
                          <a:solidFill>
                            <a:schemeClr val="tx1"/>
                          </a:solidFill>
                          <a:effectLst/>
                          <a:latin typeface="Times New Roman" panose="02020603050405020304" pitchFamily="18" charset="0"/>
                          <a:cs typeface="Times New Roman" panose="02020603050405020304" pitchFamily="18" charset="0"/>
                        </a:rPr>
                        <a:t> </a:t>
                      </a:r>
                      <a:r>
                        <a:rPr lang="pl-PL" sz="1400" i="1" u="none" strike="noStrike" dirty="0" err="1">
                          <a:solidFill>
                            <a:schemeClr val="tx1"/>
                          </a:solidFill>
                          <a:effectLst/>
                          <a:latin typeface="Times New Roman" panose="02020603050405020304" pitchFamily="18" charset="0"/>
                          <a:cs typeface="Times New Roman" panose="02020603050405020304" pitchFamily="18" charset="0"/>
                        </a:rPr>
                        <a:t>elongatus</a:t>
                      </a:r>
                      <a:r>
                        <a:rPr lang="pl-PL" sz="1400" i="1" u="none" strike="noStrike" dirty="0">
                          <a:solidFill>
                            <a:schemeClr val="tx1"/>
                          </a:solidFill>
                          <a:effectLst/>
                          <a:latin typeface="Times New Roman" panose="02020603050405020304" pitchFamily="18" charset="0"/>
                          <a:cs typeface="Times New Roman" panose="02020603050405020304" pitchFamily="18" charset="0"/>
                        </a:rPr>
                        <a:t> </a:t>
                      </a:r>
                    </a:p>
                  </a:txBody>
                  <a:tcPr marL="4276" marR="4276" marT="4276" marB="0" anchor="ctr">
                    <a:lnL w="12700" cap="flat" cmpd="sng" algn="ctr">
                      <a:solidFill>
                        <a:srgbClr val="416529"/>
                      </a:solidFill>
                      <a:prstDash val="solid"/>
                      <a:round/>
                      <a:headEnd type="none" w="med" len="med"/>
                      <a:tailEnd type="none" w="med" len="med"/>
                    </a:lnL>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2004608253"/>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2</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a:solidFill>
                            <a:schemeClr val="tx1"/>
                          </a:solidFill>
                          <a:effectLst/>
                          <a:latin typeface="Times New Roman" panose="02020603050405020304" pitchFamily="18" charset="0"/>
                          <a:cs typeface="Times New Roman" panose="02020603050405020304" pitchFamily="18" charset="0"/>
                        </a:rPr>
                        <a:t>Apple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mosaic</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virus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ctr"/>
                      <a:r>
                        <a:rPr lang="pl-PL" sz="1400" i="1" u="none" strike="noStrike" dirty="0" err="1">
                          <a:solidFill>
                            <a:schemeClr val="tx1"/>
                          </a:solidFill>
                          <a:effectLst/>
                          <a:latin typeface="Times New Roman" panose="02020603050405020304" pitchFamily="18" charset="0"/>
                          <a:cs typeface="Times New Roman" panose="02020603050405020304" pitchFamily="18" charset="0"/>
                        </a:rPr>
                        <a:t>Rodococcus</a:t>
                      </a:r>
                      <a:r>
                        <a:rPr lang="pl-PL" sz="1400" i="1" u="none" strike="noStrike" dirty="0">
                          <a:solidFill>
                            <a:schemeClr val="tx1"/>
                          </a:solidFill>
                          <a:effectLst/>
                          <a:latin typeface="Times New Roman" panose="02020603050405020304" pitchFamily="18" charset="0"/>
                          <a:cs typeface="Times New Roman" panose="02020603050405020304" pitchFamily="18" charset="0"/>
                        </a:rPr>
                        <a:t> </a:t>
                      </a:r>
                      <a:r>
                        <a:rPr lang="pl-PL" sz="1400" i="1" u="none" strike="noStrike" dirty="0" err="1">
                          <a:solidFill>
                            <a:schemeClr val="tx1"/>
                          </a:solidFill>
                          <a:effectLst/>
                          <a:latin typeface="Times New Roman" panose="02020603050405020304" pitchFamily="18" charset="0"/>
                          <a:cs typeface="Times New Roman" panose="02020603050405020304" pitchFamily="18" charset="0"/>
                        </a:rPr>
                        <a:t>fascians</a:t>
                      </a:r>
                      <a:endParaRPr lang="pl-PL" sz="1400" b="0" i="1"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ctr"/>
                      <a:r>
                        <a:rPr lang="pl-PL" sz="1400" i="1" u="none" strike="noStrike" dirty="0" err="1">
                          <a:solidFill>
                            <a:schemeClr val="tx1"/>
                          </a:solidFill>
                          <a:effectLst/>
                          <a:latin typeface="Times New Roman" panose="02020603050405020304" pitchFamily="18" charset="0"/>
                          <a:cs typeface="Times New Roman" panose="02020603050405020304" pitchFamily="18" charset="0"/>
                        </a:rPr>
                        <a:t>Longidorus</a:t>
                      </a:r>
                      <a:r>
                        <a:rPr lang="pl-PL" sz="1400" i="1" u="none" strike="noStrike" dirty="0">
                          <a:solidFill>
                            <a:schemeClr val="tx1"/>
                          </a:solidFill>
                          <a:effectLst/>
                          <a:latin typeface="Times New Roman" panose="02020603050405020304" pitchFamily="18" charset="0"/>
                          <a:cs typeface="Times New Roman" panose="02020603050405020304" pitchFamily="18" charset="0"/>
                        </a:rPr>
                        <a:t> </a:t>
                      </a:r>
                      <a:r>
                        <a:rPr lang="pl-PL" sz="1400" i="1" u="none" strike="noStrike" dirty="0" err="1">
                          <a:solidFill>
                            <a:schemeClr val="tx1"/>
                          </a:solidFill>
                          <a:effectLst/>
                          <a:latin typeface="Times New Roman" panose="02020603050405020304" pitchFamily="18" charset="0"/>
                          <a:cs typeface="Times New Roman" panose="02020603050405020304" pitchFamily="18" charset="0"/>
                        </a:rPr>
                        <a:t>macrosoma</a:t>
                      </a:r>
                      <a:endParaRPr lang="pl-PL" sz="1400" b="0" i="1"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2764031230"/>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3</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err="1">
                          <a:solidFill>
                            <a:schemeClr val="tx1"/>
                          </a:solidFill>
                          <a:effectLst/>
                          <a:latin typeface="Times New Roman" panose="02020603050405020304" pitchFamily="18" charset="0"/>
                          <a:cs typeface="Times New Roman" panose="02020603050405020304" pitchFamily="18" charset="0"/>
                        </a:rPr>
                        <a:t>Arabis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mosaic</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virus</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ctr"/>
                      <a:r>
                        <a:rPr lang="pl-PL" sz="1400" u="none" strike="noStrike" dirty="0" err="1">
                          <a:solidFill>
                            <a:schemeClr val="tx1"/>
                          </a:solidFill>
                          <a:effectLst/>
                          <a:latin typeface="Times New Roman" panose="02020603050405020304" pitchFamily="18" charset="0"/>
                          <a:cs typeface="Times New Roman" panose="02020603050405020304" pitchFamily="18" charset="0"/>
                        </a:rPr>
                        <a:t>Peronospora</a:t>
                      </a:r>
                      <a:r>
                        <a:rPr lang="pl-PL" sz="1400" u="none" strike="noStrike" dirty="0">
                          <a:solidFill>
                            <a:schemeClr val="tx1"/>
                          </a:solidFill>
                          <a:effectLst/>
                          <a:latin typeface="Times New Roman" panose="02020603050405020304" pitchFamily="18" charset="0"/>
                          <a:cs typeface="Times New Roman" panose="02020603050405020304" pitchFamily="18" charset="0"/>
                        </a:rPr>
                        <a:t> </a:t>
                      </a:r>
                      <a:r>
                        <a:rPr lang="pl-PL" sz="1400" u="none" strike="noStrike" dirty="0" err="1">
                          <a:solidFill>
                            <a:schemeClr val="tx1"/>
                          </a:solidFill>
                          <a:effectLst/>
                          <a:latin typeface="Times New Roman" panose="02020603050405020304" pitchFamily="18" charset="0"/>
                          <a:cs typeface="Times New Roman" panose="02020603050405020304" pitchFamily="18" charset="0"/>
                        </a:rPr>
                        <a:t>rubi</a:t>
                      </a:r>
                      <a:endParaRPr lang="pl-PL" sz="1400" b="0" i="1"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i="1" u="none" strike="noStrike" dirty="0" err="1">
                          <a:solidFill>
                            <a:schemeClr val="tx1"/>
                          </a:solidFill>
                          <a:effectLst/>
                          <a:latin typeface="Times New Roman" panose="02020603050405020304" pitchFamily="18" charset="0"/>
                          <a:cs typeface="Times New Roman" panose="02020603050405020304" pitchFamily="18" charset="0"/>
                        </a:rPr>
                        <a:t>Xiphinema</a:t>
                      </a:r>
                      <a:r>
                        <a:rPr lang="pl-PL" sz="1400" i="1" u="none" strike="noStrike" dirty="0">
                          <a:solidFill>
                            <a:schemeClr val="tx1"/>
                          </a:solidFill>
                          <a:effectLst/>
                          <a:latin typeface="Times New Roman" panose="02020603050405020304" pitchFamily="18" charset="0"/>
                          <a:cs typeface="Times New Roman" panose="02020603050405020304" pitchFamily="18" charset="0"/>
                        </a:rPr>
                        <a:t> </a:t>
                      </a:r>
                      <a:r>
                        <a:rPr lang="pl-PL" sz="1400" i="1" u="none" strike="noStrike" dirty="0" err="1">
                          <a:solidFill>
                            <a:schemeClr val="tx1"/>
                          </a:solidFill>
                          <a:effectLst/>
                          <a:latin typeface="Times New Roman" panose="02020603050405020304" pitchFamily="18" charset="0"/>
                          <a:cs typeface="Times New Roman" panose="02020603050405020304" pitchFamily="18" charset="0"/>
                        </a:rPr>
                        <a:t>diversicaudatum</a:t>
                      </a:r>
                      <a:r>
                        <a:rPr lang="pl-PL" sz="1400" i="1" u="none" strike="noStrike" dirty="0">
                          <a:solidFill>
                            <a:schemeClr val="tx1"/>
                          </a:solidFill>
                          <a:effectLst/>
                          <a:latin typeface="Times New Roman" panose="02020603050405020304" pitchFamily="18" charset="0"/>
                          <a:cs typeface="Times New Roman" panose="02020603050405020304" pitchFamily="18" charset="0"/>
                        </a:rPr>
                        <a:t> </a:t>
                      </a: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3308952717"/>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4</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a:solidFill>
                            <a:schemeClr val="tx1"/>
                          </a:solidFill>
                          <a:effectLst/>
                          <a:latin typeface="Times New Roman" panose="02020603050405020304" pitchFamily="18" charset="0"/>
                          <a:cs typeface="Times New Roman" panose="02020603050405020304" pitchFamily="18" charset="0"/>
                        </a:rPr>
                        <a:t>Black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raspberry</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necrosis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virus</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ctr"/>
                      <a:r>
                        <a:rPr lang="pl-PL" sz="1400" i="1" u="none" strike="noStrike" dirty="0" err="1">
                          <a:solidFill>
                            <a:schemeClr val="tx1"/>
                          </a:solidFill>
                          <a:effectLst/>
                          <a:latin typeface="Times New Roman" panose="02020603050405020304" pitchFamily="18" charset="0"/>
                          <a:cs typeface="Times New Roman" panose="02020603050405020304" pitchFamily="18" charset="0"/>
                        </a:rPr>
                        <a:t>Resseliella</a:t>
                      </a:r>
                      <a:r>
                        <a:rPr lang="pl-PL" sz="1400" i="1" u="none" strike="noStrike" dirty="0">
                          <a:solidFill>
                            <a:schemeClr val="tx1"/>
                          </a:solidFill>
                          <a:effectLst/>
                          <a:latin typeface="Times New Roman" panose="02020603050405020304" pitchFamily="18" charset="0"/>
                          <a:cs typeface="Times New Roman" panose="02020603050405020304" pitchFamily="18" charset="0"/>
                        </a:rPr>
                        <a:t> </a:t>
                      </a:r>
                      <a:r>
                        <a:rPr lang="pl-PL" sz="1400" i="1" u="none" strike="noStrike" dirty="0" err="1">
                          <a:solidFill>
                            <a:schemeClr val="tx1"/>
                          </a:solidFill>
                          <a:effectLst/>
                          <a:latin typeface="Times New Roman" panose="02020603050405020304" pitchFamily="18" charset="0"/>
                          <a:cs typeface="Times New Roman" panose="02020603050405020304" pitchFamily="18" charset="0"/>
                        </a:rPr>
                        <a:t>theobaldi</a:t>
                      </a:r>
                      <a:r>
                        <a:rPr lang="pl-PL" sz="1400" i="1" u="none" strike="noStrike" dirty="0">
                          <a:solidFill>
                            <a:schemeClr val="tx1"/>
                          </a:solidFill>
                          <a:effectLst/>
                          <a:latin typeface="Times New Roman" panose="02020603050405020304" pitchFamily="18" charset="0"/>
                          <a:cs typeface="Times New Roman" panose="02020603050405020304" pitchFamily="18" charset="0"/>
                        </a:rPr>
                        <a:t> </a:t>
                      </a: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i="1" u="none" strike="noStrike" dirty="0" err="1">
                          <a:solidFill>
                            <a:schemeClr val="tx1"/>
                          </a:solidFill>
                          <a:effectLst/>
                          <a:latin typeface="Times New Roman" panose="02020603050405020304" pitchFamily="18" charset="0"/>
                          <a:cs typeface="Times New Roman" panose="02020603050405020304" pitchFamily="18" charset="0"/>
                        </a:rPr>
                        <a:t>Longidorus</a:t>
                      </a:r>
                      <a:r>
                        <a:rPr lang="pl-PL" sz="1400" i="1" u="none" strike="noStrike" dirty="0">
                          <a:solidFill>
                            <a:schemeClr val="tx1"/>
                          </a:solidFill>
                          <a:effectLst/>
                          <a:latin typeface="Times New Roman" panose="02020603050405020304" pitchFamily="18" charset="0"/>
                          <a:cs typeface="Times New Roman" panose="02020603050405020304" pitchFamily="18" charset="0"/>
                        </a:rPr>
                        <a:t>  </a:t>
                      </a:r>
                      <a:r>
                        <a:rPr lang="pl-PL" sz="1400" i="1" u="none" strike="noStrike" dirty="0" err="1">
                          <a:solidFill>
                            <a:schemeClr val="tx1"/>
                          </a:solidFill>
                          <a:effectLst/>
                          <a:latin typeface="Times New Roman" panose="02020603050405020304" pitchFamily="18" charset="0"/>
                          <a:cs typeface="Times New Roman" panose="02020603050405020304" pitchFamily="18" charset="0"/>
                        </a:rPr>
                        <a:t>attenuatus</a:t>
                      </a:r>
                      <a:r>
                        <a:rPr lang="pl-PL" sz="1400" i="1" u="none" strike="noStrike" dirty="0">
                          <a:solidFill>
                            <a:schemeClr val="tx1"/>
                          </a:solidFill>
                          <a:effectLst/>
                          <a:latin typeface="Times New Roman" panose="02020603050405020304" pitchFamily="18" charset="0"/>
                          <a:cs typeface="Times New Roman" panose="02020603050405020304" pitchFamily="18" charset="0"/>
                        </a:rPr>
                        <a:t> </a:t>
                      </a: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1911958006"/>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5</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err="1">
                          <a:solidFill>
                            <a:schemeClr val="tx1"/>
                          </a:solidFill>
                          <a:effectLst/>
                          <a:latin typeface="Times New Roman" panose="02020603050405020304" pitchFamily="18" charset="0"/>
                          <a:cs typeface="Times New Roman" panose="02020603050405020304" pitchFamily="18" charset="0"/>
                        </a:rPr>
                        <a:t>Candidatus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Phytoplasma</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rubi</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2104214950"/>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6</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Cucumber mosaic virus</a:t>
                      </a:r>
                      <a:endParaRPr lang="en-US"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2892973051"/>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7</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err="1">
                          <a:solidFill>
                            <a:schemeClr val="tx1"/>
                          </a:solidFill>
                          <a:effectLst/>
                          <a:latin typeface="Times New Roman" panose="02020603050405020304" pitchFamily="18" charset="0"/>
                          <a:cs typeface="Times New Roman" panose="02020603050405020304" pitchFamily="18" charset="0"/>
                        </a:rPr>
                        <a:t>Raspberry</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bushy</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dwarf</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virus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3266218783"/>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8</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err="1">
                          <a:solidFill>
                            <a:schemeClr val="tx1"/>
                          </a:solidFill>
                          <a:effectLst/>
                          <a:latin typeface="Times New Roman" panose="02020603050405020304" pitchFamily="18" charset="0"/>
                          <a:cs typeface="Times New Roman" panose="02020603050405020304" pitchFamily="18" charset="0"/>
                        </a:rPr>
                        <a:t>Raspberry</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leaf</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mottle</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virus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1478397970"/>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9</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err="1">
                          <a:solidFill>
                            <a:schemeClr val="tx1"/>
                          </a:solidFill>
                          <a:effectLst/>
                          <a:latin typeface="Times New Roman" panose="02020603050405020304" pitchFamily="18" charset="0"/>
                          <a:cs typeface="Times New Roman" panose="02020603050405020304" pitchFamily="18" charset="0"/>
                        </a:rPr>
                        <a:t>Raspberry</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ringspot</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virus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4147805783"/>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10</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err="1">
                          <a:solidFill>
                            <a:schemeClr val="tx1"/>
                          </a:solidFill>
                          <a:effectLst/>
                          <a:latin typeface="Times New Roman" panose="02020603050405020304" pitchFamily="18" charset="0"/>
                          <a:cs typeface="Times New Roman" panose="02020603050405020304" pitchFamily="18" charset="0"/>
                        </a:rPr>
                        <a:t>Raspberry</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vein</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chlorosis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virus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3344821474"/>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11</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err="1">
                          <a:solidFill>
                            <a:schemeClr val="tx1"/>
                          </a:solidFill>
                          <a:effectLst/>
                          <a:latin typeface="Times New Roman" panose="02020603050405020304" pitchFamily="18" charset="0"/>
                          <a:cs typeface="Times New Roman" panose="02020603050405020304" pitchFamily="18" charset="0"/>
                        </a:rPr>
                        <a:t>Raspberry</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yellow</a:t>
                      </a:r>
                      <a:r>
                        <a:rPr lang="pl-PL" sz="1400" b="1" u="none" strike="noStrike" dirty="0">
                          <a:solidFill>
                            <a:schemeClr val="tx1"/>
                          </a:solidFill>
                          <a:effectLst/>
                          <a:latin typeface="Times New Roman" panose="02020603050405020304" pitchFamily="18" charset="0"/>
                          <a:cs typeface="Times New Roman" panose="02020603050405020304" pitchFamily="18" charset="0"/>
                        </a:rPr>
                        <a:t> spot </a:t>
                      </a: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3228787500"/>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12</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err="1">
                          <a:solidFill>
                            <a:schemeClr val="tx1"/>
                          </a:solidFill>
                          <a:effectLst/>
                          <a:latin typeface="Times New Roman" panose="02020603050405020304" pitchFamily="18" charset="0"/>
                          <a:cs typeface="Times New Roman" panose="02020603050405020304" pitchFamily="18" charset="0"/>
                        </a:rPr>
                        <a:t>Rubus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yellow</a:t>
                      </a:r>
                      <a:r>
                        <a:rPr lang="pl-PL" sz="1400" b="1" u="none" strike="noStrike" dirty="0">
                          <a:solidFill>
                            <a:schemeClr val="tx1"/>
                          </a:solidFill>
                          <a:effectLst/>
                          <a:latin typeface="Times New Roman" panose="02020603050405020304" pitchFamily="18" charset="0"/>
                          <a:cs typeface="Times New Roman" panose="02020603050405020304" pitchFamily="18" charset="0"/>
                        </a:rPr>
                        <a:t> net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virus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3599356394"/>
                  </a:ext>
                </a:extLst>
              </a:tr>
              <a:tr h="309189">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13</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err="1">
                          <a:solidFill>
                            <a:schemeClr val="tx1"/>
                          </a:solidFill>
                          <a:effectLst/>
                          <a:latin typeface="Times New Roman" panose="02020603050405020304" pitchFamily="18" charset="0"/>
                          <a:cs typeface="Times New Roman" panose="02020603050405020304" pitchFamily="18" charset="0"/>
                        </a:rPr>
                        <a:t>Strawberry</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latent</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ringspot</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virus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2098999707"/>
                  </a:ext>
                </a:extLst>
              </a:tr>
              <a:tr h="281906">
                <a:tc>
                  <a:txBody>
                    <a:bodyPr/>
                    <a:lstStyle/>
                    <a:p>
                      <a:pPr algn="ctr" fontAlgn="ctr"/>
                      <a:r>
                        <a:rPr lang="pl-PL" sz="1400" u="none" strike="noStrike" dirty="0">
                          <a:solidFill>
                            <a:schemeClr val="tx1"/>
                          </a:solidFill>
                          <a:effectLst/>
                          <a:latin typeface="Times New Roman" panose="02020603050405020304" pitchFamily="18" charset="0"/>
                          <a:cs typeface="Times New Roman" panose="02020603050405020304" pitchFamily="18" charset="0"/>
                        </a:rPr>
                        <a:t>14</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chemeClr val="accent6">
                          <a:lumMod val="75000"/>
                        </a:schemeClr>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l" fontAlgn="ctr"/>
                      <a:r>
                        <a:rPr lang="pl-PL" sz="1400" b="1" u="none" strike="noStrike" dirty="0" err="1">
                          <a:solidFill>
                            <a:schemeClr val="tx1"/>
                          </a:solidFill>
                          <a:effectLst/>
                          <a:latin typeface="Times New Roman" panose="02020603050405020304" pitchFamily="18" charset="0"/>
                          <a:cs typeface="Times New Roman" panose="02020603050405020304" pitchFamily="18" charset="0"/>
                        </a:rPr>
                        <a:t>Tomato</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black</a:t>
                      </a:r>
                      <a:r>
                        <a:rPr lang="pl-PL" sz="1400" b="1" u="none" strike="noStrike" dirty="0">
                          <a:solidFill>
                            <a:schemeClr val="tx1"/>
                          </a:solidFill>
                          <a:effectLst/>
                          <a:latin typeface="Times New Roman" panose="02020603050405020304" pitchFamily="18" charset="0"/>
                          <a:cs typeface="Times New Roman" panose="02020603050405020304" pitchFamily="18" charset="0"/>
                        </a:rPr>
                        <a:t> ring </a:t>
                      </a:r>
                      <a:r>
                        <a:rPr lang="pl-PL" sz="1400" b="1" u="none" strike="noStrike" dirty="0" err="1">
                          <a:solidFill>
                            <a:schemeClr val="tx1"/>
                          </a:solidFill>
                          <a:effectLst/>
                          <a:latin typeface="Times New Roman" panose="02020603050405020304" pitchFamily="18" charset="0"/>
                          <a:cs typeface="Times New Roman" panose="02020603050405020304" pitchFamily="18" charset="0"/>
                        </a:rPr>
                        <a:t>virus</a:t>
                      </a:r>
                      <a:r>
                        <a:rPr lang="pl-PL" sz="1400" b="1" u="none" strike="noStrike" dirty="0">
                          <a:solidFill>
                            <a:schemeClr val="tx1"/>
                          </a:solidFill>
                          <a:effectLst/>
                          <a:latin typeface="Times New Roman" panose="02020603050405020304" pitchFamily="18" charset="0"/>
                          <a:cs typeface="Times New Roman" panose="02020603050405020304" pitchFamily="18" charset="0"/>
                        </a:rPr>
                        <a:t> </a:t>
                      </a: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tc>
                  <a:txBody>
                    <a:bodyPr/>
                    <a:lstStyle/>
                    <a:p>
                      <a:pPr algn="ctr" fontAlgn="b"/>
                      <a:r>
                        <a:rPr lang="pl-PL" sz="1400" u="none" strike="noStrike" dirty="0">
                          <a:solidFill>
                            <a:schemeClr val="tx1"/>
                          </a:solidFill>
                          <a:effectLst/>
                          <a:latin typeface="Times New Roman" panose="02020603050405020304" pitchFamily="18" charset="0"/>
                          <a:cs typeface="Times New Roman" panose="02020603050405020304" pitchFamily="18" charset="0"/>
                        </a:rPr>
                        <a:t>- </a:t>
                      </a:r>
                      <a:endParaRPr lang="pl-PL"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lnB w="12700" cap="flat" cmpd="sng" algn="ctr">
                      <a:solidFill>
                        <a:srgbClr val="416529"/>
                      </a:solidFill>
                      <a:prstDash val="solid"/>
                      <a:round/>
                      <a:headEnd type="none" w="med" len="med"/>
                      <a:tailEnd type="none" w="med" len="med"/>
                    </a:lnB>
                    <a:solidFill>
                      <a:srgbClr val="C5E0B2"/>
                    </a:solidFill>
                  </a:tcPr>
                </a:tc>
                <a:extLst>
                  <a:ext uri="{0D108BD9-81ED-4DB2-BD59-A6C34878D82A}">
                    <a16:rowId xmlns:a16="http://schemas.microsoft.com/office/drawing/2014/main" val="484771373"/>
                  </a:ext>
                </a:extLst>
              </a:tr>
              <a:tr h="309189">
                <a:tc gridSpan="4">
                  <a:txBody>
                    <a:bodyPr/>
                    <a:lstStyle/>
                    <a:p>
                      <a:pPr marL="0" marR="0" lvl="0" indent="182563" algn="l" defTabSz="914400" rtl="0" eaLnBrk="1" fontAlgn="ctr" latinLnBrk="0" hangingPunct="1">
                        <a:lnSpc>
                          <a:spcPct val="100000"/>
                        </a:lnSpc>
                        <a:spcBef>
                          <a:spcPts val="0"/>
                        </a:spcBef>
                        <a:spcAft>
                          <a:spcPts val="0"/>
                        </a:spcAft>
                        <a:buClrTx/>
                        <a:buSzTx/>
                        <a:buFontTx/>
                        <a:buNone/>
                        <a:tabLst/>
                        <a:defRPr/>
                      </a:pPr>
                      <a:r>
                        <a:rPr lang="pl-PL" sz="900" i="1" dirty="0">
                          <a:solidFill>
                            <a:schemeClr val="tx1"/>
                          </a:solidFill>
                          <a:latin typeface="Times New Roman" panose="02020603050405020304" pitchFamily="18" charset="0"/>
                          <a:cs typeface="Times New Roman" panose="02020603050405020304" pitchFamily="18" charset="0"/>
                        </a:rPr>
                        <a:t>Rozporządzenie </a:t>
                      </a:r>
                      <a:r>
                        <a:rPr lang="pl-PL" sz="900" i="1" dirty="0" err="1">
                          <a:solidFill>
                            <a:schemeClr val="tx1"/>
                          </a:solidFill>
                          <a:latin typeface="Times New Roman" panose="02020603050405020304" pitchFamily="18" charset="0"/>
                          <a:cs typeface="Times New Roman" panose="02020603050405020304" pitchFamily="18" charset="0"/>
                        </a:rPr>
                        <a:t>MRiRW</a:t>
                      </a:r>
                      <a:r>
                        <a:rPr lang="pl-PL" sz="900" i="1" dirty="0">
                          <a:solidFill>
                            <a:schemeClr val="tx1"/>
                          </a:solidFill>
                          <a:latin typeface="Times New Roman" panose="02020603050405020304" pitchFamily="18" charset="0"/>
                          <a:cs typeface="Times New Roman" panose="02020603050405020304" pitchFamily="18" charset="0"/>
                        </a:rPr>
                        <a:t> w sprawie szczegółowych wymagań dotyczących wytwarzania i jakości  materiału szkółkarskiego, kwalifikowanego oraz kategorii CAC</a:t>
                      </a:r>
                    </a:p>
                  </a:txBody>
                  <a:tcPr marL="4276" marR="4276" marT="4276" marB="0" anchor="ctr">
                    <a:lnL w="12700" cap="flat" cmpd="sng" algn="ctr">
                      <a:solidFill>
                        <a:schemeClr val="accent6">
                          <a:lumMod val="75000"/>
                        </a:schemeClr>
                      </a:solidFill>
                      <a:prstDash val="solid"/>
                      <a:round/>
                      <a:headEnd type="none" w="med" len="med"/>
                      <a:tailEnd type="none" w="med" len="med"/>
                    </a:lnL>
                    <a:lnT w="12700" cap="flat" cmpd="sng" algn="ctr">
                      <a:solidFill>
                        <a:srgbClr val="416529"/>
                      </a:solidFill>
                      <a:prstDash val="solid"/>
                      <a:round/>
                      <a:headEnd type="none" w="med" len="med"/>
                      <a:tailEnd type="none" w="med" len="med"/>
                    </a:lnT>
                    <a:solidFill>
                      <a:srgbClr val="C5E0B2"/>
                    </a:solidFill>
                  </a:tcPr>
                </a:tc>
                <a:tc hMerge="1">
                  <a:txBody>
                    <a:bodyPr/>
                    <a:lstStyle/>
                    <a:p>
                      <a:pPr algn="l" fontAlgn="ctr"/>
                      <a:endParaRPr lang="pl-PL" sz="1400" b="1" u="none" strike="noStrike" dirty="0">
                        <a:solidFill>
                          <a:schemeClr val="tx1"/>
                        </a:solidFill>
                        <a:effectLst/>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solidFill>
                      <a:srgbClr val="C5E0B2"/>
                    </a:solidFill>
                  </a:tcPr>
                </a:tc>
                <a:tc hMerge="1">
                  <a:txBody>
                    <a:bodyPr/>
                    <a:lstStyle/>
                    <a:p>
                      <a:pPr algn="ctr" fontAlgn="b"/>
                      <a:endParaRPr lang="pl-PL" sz="1400" b="0" i="0" u="none" strike="noStrike" dirty="0">
                        <a:solidFill>
                          <a:schemeClr val="tx1"/>
                        </a:solidFill>
                        <a:effectLst/>
                        <a:latin typeface="Calibri Light" panose="020F0302020204030204" pitchFamily="34" charset="0"/>
                      </a:endParaRPr>
                    </a:p>
                  </a:txBody>
                  <a:tcPr marL="4276" marR="4276" marT="4276" marB="0" anchor="ctr">
                    <a:lnL w="12700" cap="flat" cmpd="sng" algn="ctr">
                      <a:solidFill>
                        <a:srgbClr val="416529"/>
                      </a:solidFill>
                      <a:prstDash val="solid"/>
                      <a:round/>
                      <a:headEnd type="none" w="med" len="med"/>
                      <a:tailEnd type="none" w="med" len="med"/>
                    </a:lnL>
                    <a:lnR w="12700" cap="flat" cmpd="sng" algn="ctr">
                      <a:solidFill>
                        <a:srgbClr val="416529"/>
                      </a:solidFill>
                      <a:prstDash val="solid"/>
                      <a:round/>
                      <a:headEnd type="none" w="med" len="med"/>
                      <a:tailEnd type="none" w="med" len="med"/>
                    </a:lnR>
                    <a:lnT w="12700" cap="flat" cmpd="sng" algn="ctr">
                      <a:solidFill>
                        <a:srgbClr val="416529"/>
                      </a:solidFill>
                      <a:prstDash val="solid"/>
                      <a:round/>
                      <a:headEnd type="none" w="med" len="med"/>
                      <a:tailEnd type="none" w="med" len="med"/>
                    </a:lnT>
                    <a:solidFill>
                      <a:srgbClr val="C5E0B2"/>
                    </a:solidFill>
                  </a:tcPr>
                </a:tc>
                <a:tc hMerge="1">
                  <a:txBody>
                    <a:bodyPr/>
                    <a:lstStyle/>
                    <a:p>
                      <a:pPr algn="ctr" fontAlgn="b"/>
                      <a:endParaRPr lang="pl-PL" sz="1400" b="0" i="0" u="none" strike="noStrike" dirty="0">
                        <a:solidFill>
                          <a:schemeClr val="tx1"/>
                        </a:solidFill>
                        <a:effectLst/>
                        <a:latin typeface="Calibri Light" panose="020F0302020204030204" pitchFamily="34" charset="0"/>
                      </a:endParaRPr>
                    </a:p>
                  </a:txBody>
                  <a:tcPr marL="4276" marR="4276" marT="4276" marB="0" anchor="ctr">
                    <a:lnL w="12700" cap="flat" cmpd="sng" algn="ctr">
                      <a:solidFill>
                        <a:srgbClr val="416529"/>
                      </a:solidFill>
                      <a:prstDash val="solid"/>
                      <a:round/>
                      <a:headEnd type="none" w="med" len="med"/>
                      <a:tailEnd type="none" w="med" len="med"/>
                    </a:lnL>
                    <a:lnT w="12700" cap="flat" cmpd="sng" algn="ctr">
                      <a:solidFill>
                        <a:srgbClr val="416529"/>
                      </a:solidFill>
                      <a:prstDash val="solid"/>
                      <a:round/>
                      <a:headEnd type="none" w="med" len="med"/>
                      <a:tailEnd type="none" w="med" len="med"/>
                    </a:lnT>
                    <a:solidFill>
                      <a:srgbClr val="C5E0B2"/>
                    </a:solidFill>
                  </a:tcPr>
                </a:tc>
                <a:extLst>
                  <a:ext uri="{0D108BD9-81ED-4DB2-BD59-A6C34878D82A}">
                    <a16:rowId xmlns:a16="http://schemas.microsoft.com/office/drawing/2014/main" val="1799582050"/>
                  </a:ext>
                </a:extLst>
              </a:tr>
            </a:tbl>
          </a:graphicData>
        </a:graphic>
      </p:graphicFrame>
    </p:spTree>
    <p:extLst>
      <p:ext uri="{BB962C8B-B14F-4D97-AF65-F5344CB8AC3E}">
        <p14:creationId xmlns:p14="http://schemas.microsoft.com/office/powerpoint/2010/main" val="417229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7</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5660F29E-D57F-4C02-A139-8D4F647ACC57}"/>
              </a:ext>
            </a:extLst>
          </p:cNvPr>
          <p:cNvSpPr txBox="1"/>
          <p:nvPr/>
        </p:nvSpPr>
        <p:spPr>
          <a:xfrm>
            <a:off x="1290032" y="900849"/>
            <a:ext cx="7610827" cy="4708981"/>
          </a:xfrm>
          <a:prstGeom prst="rect">
            <a:avLst/>
          </a:prstGeom>
          <a:noFill/>
        </p:spPr>
        <p:txBody>
          <a:bodyPr wrap="square" rtlCol="0">
            <a:spAutoFit/>
          </a:bodyPr>
          <a:lstStyle/>
          <a:p>
            <a:r>
              <a:rPr lang="ru-RU" sz="1600" b="1" dirty="0">
                <a:effectLst/>
                <a:latin typeface="Times New Roman" panose="02020603050405020304" pitchFamily="18" charset="0"/>
                <a:ea typeface="Calibri" panose="020F0502020204030204" pitchFamily="34" charset="0"/>
                <a:cs typeface="Times New Roman" panose="02020603050405020304" pitchFamily="18" charset="0"/>
              </a:rPr>
              <a:t>3. Их следует выращивать, защищать или хранить в соответствующем месте и таким образом, чтобы не произошло заражения болезнями или интервенции вредителей. </a:t>
            </a:r>
            <a:endParaRPr lang="pl-PL"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361950"/>
            <a:endParaRPr lang="pl-PL" sz="16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361950">
              <a:lnSpc>
                <a:spcPts val="2200"/>
              </a:lnSpc>
            </a:pP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В некоторых случаях полевые маточники растут в защищенной зоне, содержание которой строго регламентировано четкими правилами. Расходы! Материнские растения также подлежат профилактике по предотвращению инфекций и инвазий, а также химической защите. Если материал для размножения подлежит официальному контролю и квалифицирован, т. е. он получил официальное подтверждение качества, материнские растения должны иметь статус PB (Pre Basic) или B (Basic) — они могут быть исходным материалом для размножения, а саженцы, полученные из такого маточника, будут сертифицированы. Закон это позволяет. Наличие материнских растений с соответствующей степенью квалификации </a:t>
            </a:r>
            <a:r>
              <a:rPr lang="en-US" sz="1600" i="1" dirty="0">
                <a:effectLst/>
                <a:latin typeface="Times New Roman" panose="02020603050405020304" pitchFamily="18" charset="0"/>
                <a:ea typeface="Calibri" panose="020F0502020204030204" pitchFamily="34" charset="0"/>
                <a:cs typeface="Times New Roman" panose="02020603050405020304" pitchFamily="18" charset="0"/>
              </a:rPr>
              <a:t>in vitro</a:t>
            </a:r>
            <a:r>
              <a:rPr lang="ru-RU" sz="1600" i="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600" dirty="0">
                <a:effectLst/>
                <a:latin typeface="Times New Roman" panose="02020603050405020304" pitchFamily="18" charset="0"/>
                <a:ea typeface="Calibri" panose="020F0502020204030204" pitchFamily="34" charset="0"/>
                <a:cs typeface="Times New Roman" panose="02020603050405020304" pitchFamily="18" charset="0"/>
              </a:rPr>
              <a:t>или в защищенных теплицах позволяет всегда вернуться (в случае сомнений) к материнским растениям (проверить идентичность или здоровье) и облегчить сертификацию размножаемого материала.</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sz="1600" dirty="0"/>
          </a:p>
        </p:txBody>
      </p:sp>
      <p:sp>
        <p:nvSpPr>
          <p:cNvPr id="12" name="Strzałka: pięciokąt 11">
            <a:extLst>
              <a:ext uri="{FF2B5EF4-FFF2-40B4-BE49-F238E27FC236}">
                <a16:creationId xmlns:a16="http://schemas.microsoft.com/office/drawing/2014/main" id="{7B84FDA5-26C4-4F62-9893-5ABFEC4B9514}"/>
              </a:ext>
            </a:extLst>
          </p:cNvPr>
          <p:cNvSpPr/>
          <p:nvPr/>
        </p:nvSpPr>
        <p:spPr>
          <a:xfrm>
            <a:off x="1290032" y="381951"/>
            <a:ext cx="7610827" cy="43688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Растения, предназначенные для размножения, должны:</a:t>
            </a:r>
          </a:p>
        </p:txBody>
      </p:sp>
      <p:pic>
        <p:nvPicPr>
          <p:cNvPr id="5122" name="Picture 2" descr="To Protect, Hands, White, Ball, Bullet, Round, Symbol">
            <a:extLst>
              <a:ext uri="{FF2B5EF4-FFF2-40B4-BE49-F238E27FC236}">
                <a16:creationId xmlns:a16="http://schemas.microsoft.com/office/drawing/2014/main" id="{12684B3D-937B-47D0-85D0-A1F18DFB0899}"/>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8900859" y="830597"/>
            <a:ext cx="3188921" cy="4239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lant, Growth, Hands, Protection, Nature, Environment">
            <a:extLst>
              <a:ext uri="{FF2B5EF4-FFF2-40B4-BE49-F238E27FC236}">
                <a16:creationId xmlns:a16="http://schemas.microsoft.com/office/drawing/2014/main" id="{FE92053F-4BA7-4657-85B7-7B5165038FF1}"/>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9754232" y="2238832"/>
            <a:ext cx="1366394" cy="142282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244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8</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5660F29E-D57F-4C02-A139-8D4F647ACC57}"/>
              </a:ext>
            </a:extLst>
          </p:cNvPr>
          <p:cNvSpPr txBox="1"/>
          <p:nvPr/>
        </p:nvSpPr>
        <p:spPr>
          <a:xfrm>
            <a:off x="1290032" y="1076842"/>
            <a:ext cx="6312247" cy="3181448"/>
          </a:xfrm>
          <a:prstGeom prst="rect">
            <a:avLst/>
          </a:prstGeom>
          <a:noFill/>
        </p:spPr>
        <p:txBody>
          <a:bodyPr wrap="square" rtlCol="0">
            <a:spAutoFit/>
          </a:bodyPr>
          <a:lstStyle/>
          <a:p>
            <a:pPr algn="just">
              <a:lnSpc>
                <a:spcPts val="2700"/>
              </a:lnSpc>
              <a:spcAft>
                <a:spcPts val="1000"/>
              </a:spcAft>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4.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настоящее время в связи с наличием права собственности на сорт –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должен быть урегулирован правовой статус</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 есть общедоступные, лицензионные и охраняемые законом сорта. Растения, предназначенные для размножения, должны иметь документально подтвержденное (известное) происхождение. В условиях ЕС не существует списка сортов, разрешенных для выращивания. Существуют лишь списки видов и типов растений, плоды которых могут продаваться, их сортов это не касается.</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Strzałka: pięciokąt 11">
            <a:extLst>
              <a:ext uri="{FF2B5EF4-FFF2-40B4-BE49-F238E27FC236}">
                <a16:creationId xmlns:a16="http://schemas.microsoft.com/office/drawing/2014/main" id="{D0170C97-76EE-4501-9703-04A5D1AAD265}"/>
              </a:ext>
            </a:extLst>
          </p:cNvPr>
          <p:cNvSpPr/>
          <p:nvPr/>
        </p:nvSpPr>
        <p:spPr>
          <a:xfrm>
            <a:off x="1290032" y="381951"/>
            <a:ext cx="6312247" cy="43688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Растения, предназначенные для размножения, должны:</a:t>
            </a:r>
          </a:p>
        </p:txBody>
      </p:sp>
      <p:pic>
        <p:nvPicPr>
          <p:cNvPr id="1026" name="Picture 2" descr="Documents, Paper, Text, Icon, Data Sheet">
            <a:extLst>
              <a:ext uri="{FF2B5EF4-FFF2-40B4-BE49-F238E27FC236}">
                <a16:creationId xmlns:a16="http://schemas.microsoft.com/office/drawing/2014/main" id="{D2FB4231-EC2F-4270-90D7-DADB108A1AC5}"/>
              </a:ext>
            </a:extLst>
          </p:cNvPr>
          <p:cNvPicPr>
            <a:picLocks noChangeAspect="1" noChangeArrowheads="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aturation sat="33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8078353" y="1076842"/>
            <a:ext cx="3085566" cy="3721286"/>
          </a:xfrm>
          <a:prstGeom prst="rect">
            <a:avLst/>
          </a:prstGeom>
          <a:noFill/>
          <a:effectLst>
            <a:outerShdw blurRad="50800" dist="38100" dir="9180000" sx="105000" sy="105000" algn="tr" rotWithShape="0">
              <a:prstClr val="black">
                <a:alpha val="23000"/>
              </a:prstClr>
            </a:outerShdw>
          </a:effectLst>
          <a:extLst>
            <a:ext uri="{909E8E84-426E-40DD-AFC4-6F175D3DCCD1}">
              <a14:hiddenFill xmlns:a14="http://schemas.microsoft.com/office/drawing/2010/main">
                <a:solidFill>
                  <a:srgbClr val="FFFFFF"/>
                </a:solidFill>
              </a14:hiddenFill>
            </a:ext>
          </a:extLst>
        </p:spPr>
      </p:pic>
      <p:pic>
        <p:nvPicPr>
          <p:cNvPr id="13" name="Picture 4" descr="Plant, Growth, Hands, Protection, Nature, Environment">
            <a:extLst>
              <a:ext uri="{FF2B5EF4-FFF2-40B4-BE49-F238E27FC236}">
                <a16:creationId xmlns:a16="http://schemas.microsoft.com/office/drawing/2014/main" id="{13D52F78-9E9C-42C9-8846-807AE920EE2D}"/>
              </a:ext>
            </a:extLst>
          </p:cNvPr>
          <p:cNvPicPr>
            <a:picLocks noChangeAspect="1" noChangeArrowheads="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10205600" y="3288073"/>
            <a:ext cx="696368" cy="72512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027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9401310F-B03F-4286-AB4A-F5C771A733C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112538" y="5749082"/>
            <a:ext cx="4702391" cy="1023802"/>
          </a:xfrm>
          <a:prstGeom prst="rect">
            <a:avLst/>
          </a:prstGeom>
        </p:spPr>
      </p:pic>
      <p:sp>
        <p:nvSpPr>
          <p:cNvPr id="4" name="Нижний колонтитул 3">
            <a:extLst>
              <a:ext uri="{FF2B5EF4-FFF2-40B4-BE49-F238E27FC236}">
                <a16:creationId xmlns:a16="http://schemas.microsoft.com/office/drawing/2014/main" id="{C6884E87-0B3D-1C40-985A-25418DB7033B}"/>
              </a:ext>
            </a:extLst>
          </p:cNvPr>
          <p:cNvSpPr>
            <a:spLocks noGrp="1"/>
          </p:cNvSpPr>
          <p:nvPr>
            <p:ph type="ftr" sz="quarter" idx="11"/>
          </p:nvPr>
        </p:nvSpPr>
        <p:spPr>
          <a:xfrm>
            <a:off x="2112538" y="6179915"/>
            <a:ext cx="5377070" cy="365125"/>
          </a:xfrm>
        </p:spPr>
        <p:txBody>
          <a:bodyPr/>
          <a:lstStyle/>
          <a:p>
            <a:pPr algn="l"/>
            <a:r>
              <a:rPr lang="en-GB" dirty="0"/>
              <a:t>V </a:t>
            </a:r>
            <a:r>
              <a:rPr lang="ru-RU" dirty="0"/>
              <a:t>Международная конференция Ягоды России 2022</a:t>
            </a:r>
            <a:endParaRPr lang="en-US" dirty="0"/>
          </a:p>
          <a:p>
            <a:pPr algn="l"/>
            <a:r>
              <a:rPr lang="ru-RU" dirty="0"/>
              <a:t>24 – 25 февраля, г. Воронеж</a:t>
            </a:r>
            <a:endParaRPr lang="en-RU" dirty="0"/>
          </a:p>
        </p:txBody>
      </p:sp>
      <p:sp>
        <p:nvSpPr>
          <p:cNvPr id="5" name="Номер слайда 4">
            <a:extLst>
              <a:ext uri="{FF2B5EF4-FFF2-40B4-BE49-F238E27FC236}">
                <a16:creationId xmlns:a16="http://schemas.microsoft.com/office/drawing/2014/main" id="{BC330955-3C06-1E4C-A903-0F33AD66269E}"/>
              </a:ext>
            </a:extLst>
          </p:cNvPr>
          <p:cNvSpPr>
            <a:spLocks noGrp="1"/>
          </p:cNvSpPr>
          <p:nvPr>
            <p:ph type="sldNum" sz="quarter" idx="12"/>
          </p:nvPr>
        </p:nvSpPr>
        <p:spPr/>
        <p:txBody>
          <a:bodyPr/>
          <a:lstStyle/>
          <a:p>
            <a:fld id="{A9EF7520-39D1-9441-8AAA-83801A63571E}" type="slidenum">
              <a:rPr lang="en-RU" smtClean="0"/>
              <a:t>9</a:t>
            </a:fld>
            <a:endParaRPr lang="en-RU"/>
          </a:p>
        </p:txBody>
      </p:sp>
      <p:pic>
        <p:nvPicPr>
          <p:cNvPr id="6" name="Obraz 5">
            <a:extLst>
              <a:ext uri="{FF2B5EF4-FFF2-40B4-BE49-F238E27FC236}">
                <a16:creationId xmlns:a16="http://schemas.microsoft.com/office/drawing/2014/main" id="{7A038CDE-EBCD-438F-94CA-FD6B831EA4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00298" y="-61613"/>
            <a:ext cx="1234131" cy="1234131"/>
          </a:xfrm>
          <a:prstGeom prst="rect">
            <a:avLst/>
          </a:prstGeom>
        </p:spPr>
      </p:pic>
      <p:sp>
        <p:nvSpPr>
          <p:cNvPr id="8" name="Prostokąt 7">
            <a:extLst>
              <a:ext uri="{FF2B5EF4-FFF2-40B4-BE49-F238E27FC236}">
                <a16:creationId xmlns:a16="http://schemas.microsoft.com/office/drawing/2014/main" id="{3533A1F3-9FDA-476D-B259-F9E81E25F6A8}"/>
              </a:ext>
            </a:extLst>
          </p:cNvPr>
          <p:cNvSpPr/>
          <p:nvPr/>
        </p:nvSpPr>
        <p:spPr>
          <a:xfrm>
            <a:off x="6814930" y="4528458"/>
            <a:ext cx="5377070" cy="234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a:extLst>
              <a:ext uri="{FF2B5EF4-FFF2-40B4-BE49-F238E27FC236}">
                <a16:creationId xmlns:a16="http://schemas.microsoft.com/office/drawing/2014/main" id="{CD4B155A-C6C2-4CA3-A5CA-8850469FB45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6785810" y="5749082"/>
            <a:ext cx="5188190" cy="1023802"/>
          </a:xfrm>
          <a:prstGeom prst="rect">
            <a:avLst/>
          </a:prstGeom>
        </p:spPr>
      </p:pic>
      <p:pic>
        <p:nvPicPr>
          <p:cNvPr id="10" name="Obraz 9">
            <a:extLst>
              <a:ext uri="{FF2B5EF4-FFF2-40B4-BE49-F238E27FC236}">
                <a16:creationId xmlns:a16="http://schemas.microsoft.com/office/drawing/2014/main" id="{9BA2BF7E-E858-473C-9251-180234DCFAB1}"/>
              </a:ext>
            </a:extLst>
          </p:cNvPr>
          <p:cNvPicPr>
            <a:picLocks noChangeAspect="1"/>
          </p:cNvPicPr>
          <p:nvPr/>
        </p:nvPicPr>
        <p:blipFill>
          <a:blip r:embed="rId6"/>
          <a:stretch>
            <a:fillRect/>
          </a:stretch>
        </p:blipFill>
        <p:spPr>
          <a:xfrm>
            <a:off x="8900859" y="6260983"/>
            <a:ext cx="1625587" cy="355597"/>
          </a:xfrm>
          <a:prstGeom prst="rect">
            <a:avLst/>
          </a:prstGeom>
        </p:spPr>
      </p:pic>
      <p:sp>
        <p:nvSpPr>
          <p:cNvPr id="2" name="pole tekstowe 1">
            <a:extLst>
              <a:ext uri="{FF2B5EF4-FFF2-40B4-BE49-F238E27FC236}">
                <a16:creationId xmlns:a16="http://schemas.microsoft.com/office/drawing/2014/main" id="{5660F29E-D57F-4C02-A139-8D4F647ACC57}"/>
              </a:ext>
            </a:extLst>
          </p:cNvPr>
          <p:cNvSpPr txBox="1"/>
          <p:nvPr/>
        </p:nvSpPr>
        <p:spPr>
          <a:xfrm>
            <a:off x="1275907" y="697960"/>
            <a:ext cx="7228013" cy="4531818"/>
          </a:xfrm>
          <a:prstGeom prst="rect">
            <a:avLst/>
          </a:prstGeom>
          <a:noFill/>
        </p:spPr>
        <p:txBody>
          <a:bodyPr wrap="square" rtlCol="0">
            <a:spAutoFit/>
          </a:bodyPr>
          <a:lstStyle/>
          <a:p>
            <a:pPr indent="450215"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Мы занимаемся размножением плодовых растений больше дюжины родов. Размножение видов, имеющих наиболее важное экономическое значение, должны строго контролироваться с точки зрения их идентичности и здоровья. В нашей практике размножаемый материал наиболее хозяйственно важных видов, таких как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голубика высокорослая, малина, ежевика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сертифицирован – подлежит официальному контролю и квалификации. Менее важные виды, такие как: ирга ольхолистная, жимолость, крыжовник, черная или красная смородина – материал имеет статус CAC (Conformitas Agraria Comunitatis). Все растения или их однородные партии получают паспорт ЕС, что позволяет всегда идентифицировать производителя растения и проследить его путь от размножения до момента продажи конечному потребителю. Это относится ко всем продажам растительного материала в пределах ЕС.</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descr="Passport, Document, Immigration, Icon, Symbol, Travel">
            <a:extLst>
              <a:ext uri="{FF2B5EF4-FFF2-40B4-BE49-F238E27FC236}">
                <a16:creationId xmlns:a16="http://schemas.microsoft.com/office/drawing/2014/main" id="{FC1AE193-EBE9-473A-B67D-248779379D0C}"/>
              </a:ext>
            </a:extLst>
          </p:cNvPr>
          <p:cNvPicPr>
            <a:picLocks noChangeAspect="1" noChangeArrowheads="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8603710" y="717312"/>
            <a:ext cx="3617410" cy="4484608"/>
          </a:xfrm>
          <a:prstGeom prst="rect">
            <a:avLst/>
          </a:prstGeom>
          <a:noFill/>
          <a:effectLst>
            <a:outerShdw blurRad="50800" dist="38100" dir="8100000" sx="104000" sy="104000" algn="tr" rotWithShape="0">
              <a:prstClr val="black">
                <a:alpha val="28000"/>
              </a:prstClr>
            </a:outerShdw>
          </a:effectLst>
          <a:extLst>
            <a:ext uri="{909E8E84-426E-40DD-AFC4-6F175D3DCCD1}">
              <a14:hiddenFill xmlns:a14="http://schemas.microsoft.com/office/drawing/2010/main">
                <a:solidFill>
                  <a:srgbClr val="FFFFFF"/>
                </a:solidFill>
              </a14:hiddenFill>
            </a:ext>
          </a:extLst>
        </p:spPr>
      </p:pic>
      <p:sp>
        <p:nvSpPr>
          <p:cNvPr id="3" name="Prostokąt 2">
            <a:extLst>
              <a:ext uri="{FF2B5EF4-FFF2-40B4-BE49-F238E27FC236}">
                <a16:creationId xmlns:a16="http://schemas.microsoft.com/office/drawing/2014/main" id="{1D73D450-60D9-4C0C-9C9A-EC116C966FCF}"/>
              </a:ext>
            </a:extLst>
          </p:cNvPr>
          <p:cNvSpPr/>
          <p:nvPr/>
        </p:nvSpPr>
        <p:spPr>
          <a:xfrm>
            <a:off x="9664763" y="1911473"/>
            <a:ext cx="1429957" cy="1484548"/>
          </a:xfrm>
          <a:prstGeom prst="rect">
            <a:avLst/>
          </a:prstGeom>
          <a:solidFill>
            <a:srgbClr val="5F9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Picture 4" descr="Plant, Growth, Hands, Protection, Nature, Environment">
            <a:extLst>
              <a:ext uri="{FF2B5EF4-FFF2-40B4-BE49-F238E27FC236}">
                <a16:creationId xmlns:a16="http://schemas.microsoft.com/office/drawing/2014/main" id="{B947F6F7-EAC2-44CE-BC34-B4F55517F858}"/>
              </a:ext>
            </a:extLst>
          </p:cNvPr>
          <p:cNvPicPr>
            <a:picLocks noChangeAspect="1" noChangeArrowheads="1"/>
          </p:cNvPicPr>
          <p:nvPr/>
        </p:nvPicPr>
        <p:blipFill rotWithShape="1">
          <a:blip r:embed="rId9">
            <a:duotone>
              <a:schemeClr val="accent6">
                <a:shade val="45000"/>
                <a:satMod val="135000"/>
              </a:schemeClr>
              <a:prstClr val="white"/>
            </a:duotone>
            <a:extLst>
              <a:ext uri="{28A0092B-C50C-407E-A947-70E740481C1C}">
                <a14:useLocalDpi xmlns:a14="http://schemas.microsoft.com/office/drawing/2010/main"/>
              </a:ext>
            </a:extLst>
          </a:blip>
          <a:srcRect/>
          <a:stretch/>
        </p:blipFill>
        <p:spPr bwMode="auto">
          <a:xfrm>
            <a:off x="9729218" y="2051348"/>
            <a:ext cx="1366394" cy="142282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418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2642</TotalTime>
  <Words>2687</Words>
  <Application>Microsoft Office PowerPoint</Application>
  <PresentationFormat>Panoramiczny</PresentationFormat>
  <Paragraphs>224</Paragraphs>
  <Slides>22</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22</vt:i4>
      </vt:variant>
    </vt:vector>
  </HeadingPairs>
  <TitlesOfParts>
    <vt:vector size="28" baseType="lpstr">
      <vt:lpstr>Arial</vt:lpstr>
      <vt:lpstr>Calibri</vt:lpstr>
      <vt:lpstr>Calibri Light</vt:lpstr>
      <vt:lpstr>Times New Roman</vt:lpstr>
      <vt:lpstr>Wingdings</vt:lpstr>
      <vt:lpstr>Office Theme</vt:lpstr>
      <vt:lpstr>КРИТЕРИИ ПОДБОРА РАСТИТЕЛЬНОГО МАТЕРИАЛА ДЛЯ РАЗМНОЖЕНИЯ IN VITRO И ЗАКЛАДКИ ЯГОДНЫХ ПЛАНТАЦИЙ</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Спасибо за внимание!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Пользователь Microsoft Office</dc:creator>
  <cp:lastModifiedBy>M KK</cp:lastModifiedBy>
  <cp:revision>50</cp:revision>
  <dcterms:created xsi:type="dcterms:W3CDTF">2022-01-26T15:43:27Z</dcterms:created>
  <dcterms:modified xsi:type="dcterms:W3CDTF">2022-02-21T21:06:46Z</dcterms:modified>
</cp:coreProperties>
</file>